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8" r:id="rId2"/>
    <p:sldId id="256" r:id="rId3"/>
    <p:sldId id="260" r:id="rId4"/>
    <p:sldId id="259" r:id="rId5"/>
    <p:sldId id="331" r:id="rId6"/>
    <p:sldId id="338" r:id="rId7"/>
    <p:sldId id="332" r:id="rId8"/>
    <p:sldId id="333" r:id="rId9"/>
    <p:sldId id="340" r:id="rId10"/>
    <p:sldId id="335" r:id="rId11"/>
    <p:sldId id="341" r:id="rId12"/>
    <p:sldId id="342" r:id="rId13"/>
    <p:sldId id="343" r:id="rId14"/>
    <p:sldId id="350" r:id="rId15"/>
    <p:sldId id="344" r:id="rId16"/>
    <p:sldId id="345" r:id="rId17"/>
    <p:sldId id="346" r:id="rId18"/>
    <p:sldId id="347" r:id="rId19"/>
    <p:sldId id="348" r:id="rId20"/>
    <p:sldId id="349" r:id="rId21"/>
    <p:sldId id="329" r:id="rId22"/>
    <p:sldId id="33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7638" autoAdjust="0"/>
  </p:normalViewPr>
  <p:slideViewPr>
    <p:cSldViewPr snapToGrid="0">
      <p:cViewPr varScale="1">
        <p:scale>
          <a:sx n="63" d="100"/>
          <a:sy n="63" d="100"/>
        </p:scale>
        <p:origin x="936" y="78"/>
      </p:cViewPr>
      <p:guideLst/>
    </p:cSldViewPr>
  </p:slideViewPr>
  <p:notesTextViewPr>
    <p:cViewPr>
      <p:scale>
        <a:sx n="1" d="1"/>
        <a:sy n="1" d="1"/>
      </p:scale>
      <p:origin x="0" y="0"/>
    </p:cViewPr>
  </p:notesTextViewPr>
  <p:notesViewPr>
    <p:cSldViewPr snapToGrid="0">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2AA0D2-B50E-472B-8292-57269CBCFA8D}" type="datetimeFigureOut">
              <a:rPr lang="cs-CZ" smtClean="0"/>
              <a:t>3.5.2017</a:t>
            </a:fld>
            <a:endParaRPr lang="cs-CZ"/>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D5F06A-DFDD-4A6D-9413-32B1234FCCE7}" type="slidenum">
              <a:rPr lang="cs-CZ" smtClean="0"/>
              <a:t>‹#›</a:t>
            </a:fld>
            <a:endParaRPr lang="cs-CZ"/>
          </a:p>
        </p:txBody>
      </p:sp>
    </p:spTree>
    <p:extLst>
      <p:ext uri="{BB962C8B-B14F-4D97-AF65-F5344CB8AC3E}">
        <p14:creationId xmlns:p14="http://schemas.microsoft.com/office/powerpoint/2010/main" val="2597855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E5D3D3-AB43-4D83-9697-EA82A75CD4F6}" type="datetimeFigureOut">
              <a:rPr lang="cs-CZ" smtClean="0"/>
              <a:t>3.5.2017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C7392-6C28-4D30-AA6F-6B1AA93BF45E}" type="slidenum">
              <a:rPr lang="cs-CZ" smtClean="0"/>
              <a:t>‹#›</a:t>
            </a:fld>
            <a:endParaRPr lang="cs-CZ"/>
          </a:p>
        </p:txBody>
      </p:sp>
    </p:spTree>
    <p:extLst>
      <p:ext uri="{BB962C8B-B14F-4D97-AF65-F5344CB8AC3E}">
        <p14:creationId xmlns:p14="http://schemas.microsoft.com/office/powerpoint/2010/main" val="1399923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Therefore, the term "cryptosystem" is most often used when the key generation algorithm is important. For this reason, the term "cryptosystem" is commonly used to refer to public key techniques; however both "cipher" and "cryptosystem" are used for symmetric key techniques.</a:t>
            </a:r>
          </a:p>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5</a:t>
            </a:fld>
            <a:endParaRPr lang="cs-CZ"/>
          </a:p>
        </p:txBody>
      </p:sp>
    </p:spTree>
    <p:extLst>
      <p:ext uri="{BB962C8B-B14F-4D97-AF65-F5344CB8AC3E}">
        <p14:creationId xmlns:p14="http://schemas.microsoft.com/office/powerpoint/2010/main" val="224271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sz="1200" dirty="0"/>
              <a:t>Cipher is any method of encrypting text (concealing its readability and meaning). It is also sometimes used to refer to the encrypted text message itself although here the term ciphertext is preferred. </a:t>
            </a:r>
          </a:p>
          <a:p>
            <a:endParaRPr lang="en-US" sz="1200" dirty="0"/>
          </a:p>
          <a:p>
            <a:r>
              <a:rPr lang="en-US" sz="1200" dirty="0"/>
              <a:t>In cryptography, a cipher (or cypher) is an algorithm for performing encryption or decryption—a series of well-defined steps that can be followed as a procedure.</a:t>
            </a:r>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6</a:t>
            </a:fld>
            <a:endParaRPr lang="cs-CZ"/>
          </a:p>
        </p:txBody>
      </p:sp>
    </p:spTree>
    <p:extLst>
      <p:ext uri="{BB962C8B-B14F-4D97-AF65-F5344CB8AC3E}">
        <p14:creationId xmlns:p14="http://schemas.microsoft.com/office/powerpoint/2010/main" val="376272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9</a:t>
            </a:fld>
            <a:endParaRPr lang="cs-CZ"/>
          </a:p>
        </p:txBody>
      </p:sp>
    </p:spTree>
    <p:extLst>
      <p:ext uri="{BB962C8B-B14F-4D97-AF65-F5344CB8AC3E}">
        <p14:creationId xmlns:p14="http://schemas.microsoft.com/office/powerpoint/2010/main" val="4127016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D1C7392-6C28-4D30-AA6F-6B1AA93BF45E}" type="slidenum">
              <a:rPr lang="cs-CZ" smtClean="0"/>
              <a:t>15</a:t>
            </a:fld>
            <a:endParaRPr lang="cs-CZ"/>
          </a:p>
        </p:txBody>
      </p:sp>
    </p:spTree>
    <p:extLst>
      <p:ext uri="{BB962C8B-B14F-4D97-AF65-F5344CB8AC3E}">
        <p14:creationId xmlns:p14="http://schemas.microsoft.com/office/powerpoint/2010/main" val="2515781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cs-CZ"/>
              <a:t>Kliknutím lze upravit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cs-CZ"/>
              <a:t>Kliknutím lze upravit styl.</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cs-CZ"/>
              <a:t>Upravte styly předlohy textu.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12192000" cy="592183"/>
          </a:xfrm>
        </p:spPr>
        <p:txBody>
          <a:bodyPr/>
          <a:lstStyle/>
          <a:p>
            <a:r>
              <a:rPr lang="cs-CZ"/>
              <a:t>Kliknutím lze upravit styl.</a:t>
            </a:r>
            <a:endParaRPr lang="en-US" dirty="0"/>
          </a:p>
        </p:txBody>
      </p:sp>
      <p:sp>
        <p:nvSpPr>
          <p:cNvPr id="3" name="Content Placeholder 2"/>
          <p:cNvSpPr>
            <a:spLocks noGrp="1"/>
          </p:cNvSpPr>
          <p:nvPr>
            <p:ph idx="1"/>
          </p:nvPr>
        </p:nvSpPr>
        <p:spPr>
          <a:xfrm>
            <a:off x="0" y="1201783"/>
            <a:ext cx="12192000" cy="5656217"/>
          </a:xfrm>
        </p:spPr>
        <p:txBody>
          <a:bodyPr anchor="ct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cs-CZ"/>
              <a:t>Kliknutím lze upravit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8" name="Footer Placeholder 7"/>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4" name="Footer Placeholder 3"/>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3" name="Footer Placeholder 2"/>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B61BEF0D-F0BB-DE4B-95CE-6DB70DBA9567}" type="datetimeFigureOut">
              <a:rPr lang="en-US" dirty="0"/>
              <a:pPr/>
              <a:t>5/3/2017</a:t>
            </a:fld>
            <a:endParaRPr lang="en-US" dirty="0"/>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cs-CZ"/>
              <a:t>Kliknutím lze upravit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6399212" y="5883275"/>
            <a:ext cx="914400" cy="365125"/>
          </a:xfrm>
          <a:prstGeom prst="rect">
            <a:avLst/>
          </a:prstGeom>
        </p:spPr>
        <p:txBody>
          <a:bodyPr/>
          <a:lstStyle/>
          <a:p>
            <a:fld id="{B61BEF0D-F0BB-DE4B-95CE-6DB70DBA9567}" type="datetimeFigureOut">
              <a:rPr lang="en-US" dirty="0"/>
              <a:pPr/>
              <a:t>5/3/2017</a:t>
            </a:fld>
            <a:endParaRPr lang="en-US" dirty="0"/>
          </a:p>
        </p:txBody>
      </p:sp>
      <p:sp>
        <p:nvSpPr>
          <p:cNvPr id="6" name="Footer Placeholder 5"/>
          <p:cNvSpPr>
            <a:spLocks noGrp="1"/>
          </p:cNvSpPr>
          <p:nvPr>
            <p:ph type="ftr" sz="quarter" idx="11"/>
          </p:nvPr>
        </p:nvSpPr>
        <p:spPr>
          <a:xfrm>
            <a:off x="1141412" y="5883275"/>
            <a:ext cx="5105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609600"/>
            <a:ext cx="12192000" cy="674937"/>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449976" y="1284537"/>
            <a:ext cx="10742023" cy="5573463"/>
          </a:xfrm>
          <a:prstGeom prst="rect">
            <a:avLst/>
          </a:prstGeom>
        </p:spPr>
        <p:txBody>
          <a:bodyPr vert="horz" lIns="91440" tIns="45720" rIns="91440" bIns="45720" rtlCol="0"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pic>
        <p:nvPicPr>
          <p:cNvPr id="8" name="Obrázek 7"/>
          <p:cNvPicPr>
            <a:picLocks noChangeAspect="1"/>
          </p:cNvPicPr>
          <p:nvPr userDrawn="1"/>
        </p:nvPicPr>
        <p:blipFill>
          <a:blip r:embed="rId19"/>
          <a:stretch>
            <a:fillRect/>
          </a:stretch>
        </p:blipFill>
        <p:spPr>
          <a:xfrm>
            <a:off x="9593622" y="0"/>
            <a:ext cx="2598378" cy="128453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Public_key_infrastructure" TargetMode="External"/><Relationship Id="rId7" Type="http://schemas.openxmlformats.org/officeDocument/2006/relationships/hyperlink" Target="https://en.wikipedia.org/wiki/Advanced_Encryption_Standard" TargetMode="External"/><Relationship Id="rId2" Type="http://schemas.openxmlformats.org/officeDocument/2006/relationships/hyperlink" Target="https://en.wikipedia.org/wiki/RSA_(cryptosystem)" TargetMode="External"/><Relationship Id="rId1" Type="http://schemas.openxmlformats.org/officeDocument/2006/relationships/slideLayout" Target="../slideLayouts/slideLayout2.xml"/><Relationship Id="rId6" Type="http://schemas.openxmlformats.org/officeDocument/2006/relationships/hyperlink" Target="https://en.wikipedia.org/wiki/CBC-MAC" TargetMode="External"/><Relationship Id="rId5" Type="http://schemas.openxmlformats.org/officeDocument/2006/relationships/hyperlink" Target="https://en.wikipedia.org/wiki/SHA-2" TargetMode="External"/><Relationship Id="rId4" Type="http://schemas.openxmlformats.org/officeDocument/2006/relationships/hyperlink" Target="https://en.wikipedia.org/wiki/Public-key_cryptography"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blogs.msdn.com/b/kaushal/archive/2013/08/03/ssl-handshake-and-https-bindings-on-iis.aspx" TargetMode="External"/><Relationship Id="rId7" Type="http://schemas.openxmlformats.org/officeDocument/2006/relationships/hyperlink" Target="http://tools.ietf.org/html/rfc4302" TargetMode="External"/><Relationship Id="rId2" Type="http://schemas.openxmlformats.org/officeDocument/2006/relationships/hyperlink" Target="https://msdn.microsoft.com/en-us/library/92f9ye3s(v=vs.110).aspx" TargetMode="External"/><Relationship Id="rId1" Type="http://schemas.openxmlformats.org/officeDocument/2006/relationships/slideLayout" Target="../slideLayouts/slideLayout2.xml"/><Relationship Id="rId6" Type="http://schemas.openxmlformats.org/officeDocument/2006/relationships/hyperlink" Target="http://tools.ietf.org/html/rfc791" TargetMode="External"/><Relationship Id="rId5" Type="http://schemas.openxmlformats.org/officeDocument/2006/relationships/hyperlink" Target="http://tools.ietf.org/html/rfc793" TargetMode="External"/><Relationship Id="rId4" Type="http://schemas.openxmlformats.org/officeDocument/2006/relationships/hyperlink" Target="http://tools.ietf.org/html/rfc524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openssl.org/docs/manmaster/apps/ciphers.html" TargetMode="External"/><Relationship Id="rId2" Type="http://schemas.openxmlformats.org/officeDocument/2006/relationships/hyperlink" Target="https://wiki.mozilla.org/Security/Server_Side_TLS" TargetMode="External"/><Relationship Id="rId1" Type="http://schemas.openxmlformats.org/officeDocument/2006/relationships/slideLayout" Target="../slideLayouts/slideLayout2.xml"/><Relationship Id="rId4" Type="http://schemas.openxmlformats.org/officeDocument/2006/relationships/hyperlink" Target="https://www.blackhat.com/presentations/bh-europe-05/BH_EU_05-Cerrudo/BH_EU_05_Cerrudo.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051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4" name="Rectangle 51"/>
          <p:cNvSpPr/>
          <p:nvPr/>
        </p:nvSpPr>
        <p:spPr>
          <a:xfrm>
            <a:off x="2293257" y="5559878"/>
            <a:ext cx="5910943" cy="853622"/>
          </a:xfrm>
          <a:prstGeom prst="rect">
            <a:avLst/>
          </a:prstGeom>
          <a:solidFill>
            <a:srgbClr val="FFC000"/>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6" name="Rectangle 5"/>
          <p:cNvSpPr/>
          <p:nvPr/>
        </p:nvSpPr>
        <p:spPr>
          <a:xfrm>
            <a:off x="2487679" y="1810975"/>
            <a:ext cx="1858102" cy="464465"/>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náhodné číslo</a:t>
            </a:r>
            <a:endParaRPr lang="en-US" sz="1600" dirty="0">
              <a:solidFill>
                <a:schemeClr val="tx1"/>
              </a:solidFill>
            </a:endParaRPr>
          </a:p>
        </p:txBody>
      </p:sp>
      <p:sp>
        <p:nvSpPr>
          <p:cNvPr id="7" name="Rectangle 8"/>
          <p:cNvSpPr/>
          <p:nvPr/>
        </p:nvSpPr>
        <p:spPr>
          <a:xfrm>
            <a:off x="2487679" y="26127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8" name="Rectangle 9"/>
          <p:cNvSpPr/>
          <p:nvPr/>
        </p:nvSpPr>
        <p:spPr>
          <a:xfrm>
            <a:off x="708297" y="36795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 </a:t>
            </a:r>
            <a:br>
              <a:rPr lang="en-US" sz="1600" dirty="0">
                <a:solidFill>
                  <a:schemeClr val="tx1"/>
                </a:solidFill>
              </a:rPr>
            </a:br>
            <a:r>
              <a:rPr lang="cs-CZ" sz="1600" dirty="0">
                <a:solidFill>
                  <a:schemeClr val="tx1"/>
                </a:solidFill>
              </a:rPr>
              <a:t>Adam</a:t>
            </a:r>
            <a:r>
              <a:rPr lang="en-US" sz="1600" dirty="0">
                <a:solidFill>
                  <a:schemeClr val="tx1"/>
                </a:solidFill>
              </a:rPr>
              <a:t> (</a:t>
            </a:r>
            <a:r>
              <a:rPr lang="en-US" sz="1600" dirty="0" err="1">
                <a:solidFill>
                  <a:schemeClr val="tx1"/>
                </a:solidFill>
              </a:rPr>
              <a:t>K</a:t>
            </a:r>
            <a:r>
              <a:rPr lang="en-US" sz="1600" baseline="-25000" dirty="0" err="1">
                <a:solidFill>
                  <a:schemeClr val="tx1"/>
                </a:solidFill>
              </a:rPr>
              <a:t>PrA</a:t>
            </a:r>
            <a:r>
              <a:rPr lang="en-US" sz="1600" dirty="0">
                <a:solidFill>
                  <a:schemeClr val="tx1"/>
                </a:solidFill>
              </a:rPr>
              <a:t>)</a:t>
            </a:r>
          </a:p>
        </p:txBody>
      </p:sp>
      <p:sp>
        <p:nvSpPr>
          <p:cNvPr id="9" name="Rectangle 10"/>
          <p:cNvSpPr/>
          <p:nvPr/>
        </p:nvSpPr>
        <p:spPr>
          <a:xfrm>
            <a:off x="3123569" y="36795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Adam</a:t>
            </a:r>
            <a:r>
              <a:rPr lang="en-US" sz="1600" dirty="0">
                <a:solidFill>
                  <a:schemeClr val="tx1"/>
                </a:solidFill>
              </a:rPr>
              <a:t>(K</a:t>
            </a:r>
            <a:r>
              <a:rPr lang="en-US" sz="1600" baseline="-25000" dirty="0">
                <a:solidFill>
                  <a:schemeClr val="tx1"/>
                </a:solidFill>
              </a:rPr>
              <a:t>PA</a:t>
            </a:r>
            <a:r>
              <a:rPr lang="en-US" sz="1600" dirty="0">
                <a:solidFill>
                  <a:schemeClr val="tx1"/>
                </a:solidFill>
              </a:rPr>
              <a:t>)</a:t>
            </a:r>
          </a:p>
        </p:txBody>
      </p:sp>
      <p:cxnSp>
        <p:nvCxnSpPr>
          <p:cNvPr id="10" name="Straight Arrow Connector 11"/>
          <p:cNvCxnSpPr>
            <a:stCxn id="7" idx="2"/>
            <a:endCxn id="8" idx="0"/>
          </p:cNvCxnSpPr>
          <p:nvPr/>
        </p:nvCxnSpPr>
        <p:spPr>
          <a:xfrm flipH="1">
            <a:off x="1637348" y="3082058"/>
            <a:ext cx="1779382"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2"/>
          <p:cNvCxnSpPr>
            <a:stCxn id="7" idx="2"/>
            <a:endCxn id="9" idx="0"/>
          </p:cNvCxnSpPr>
          <p:nvPr/>
        </p:nvCxnSpPr>
        <p:spPr>
          <a:xfrm>
            <a:off x="3416730" y="3082058"/>
            <a:ext cx="635890"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3"/>
          <p:cNvCxnSpPr>
            <a:cxnSpLocks/>
            <a:endCxn id="7" idx="0"/>
          </p:cNvCxnSpPr>
          <p:nvPr/>
        </p:nvCxnSpPr>
        <p:spPr>
          <a:xfrm>
            <a:off x="3416730" y="2275439"/>
            <a:ext cx="0" cy="337292"/>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sp>
        <p:nvSpPr>
          <p:cNvPr id="14" name="Rectangle 5"/>
          <p:cNvSpPr/>
          <p:nvPr/>
        </p:nvSpPr>
        <p:spPr>
          <a:xfrm>
            <a:off x="6145866" y="1810974"/>
            <a:ext cx="1858102" cy="464465"/>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náhodné číslo</a:t>
            </a:r>
            <a:endParaRPr lang="en-US" sz="1600" dirty="0">
              <a:solidFill>
                <a:schemeClr val="tx1"/>
              </a:solidFill>
            </a:endParaRPr>
          </a:p>
        </p:txBody>
      </p:sp>
      <p:sp>
        <p:nvSpPr>
          <p:cNvPr id="15" name="Rectangle 17"/>
          <p:cNvSpPr/>
          <p:nvPr/>
        </p:nvSpPr>
        <p:spPr>
          <a:xfrm>
            <a:off x="6160967" y="26127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16" name="Rectangle 18"/>
          <p:cNvSpPr/>
          <p:nvPr/>
        </p:nvSpPr>
        <p:spPr>
          <a:xfrm>
            <a:off x="5577665" y="36795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a:t>
            </a:r>
            <a:br>
              <a:rPr lang="en-US" sz="1600" dirty="0">
                <a:solidFill>
                  <a:schemeClr val="tx1"/>
                </a:solidFill>
              </a:rPr>
            </a:br>
            <a:r>
              <a:rPr lang="cs-CZ" sz="1600" dirty="0">
                <a:solidFill>
                  <a:schemeClr val="tx1"/>
                </a:solidFill>
              </a:rPr>
              <a:t>Eva </a:t>
            </a:r>
            <a:r>
              <a:rPr lang="en-US" sz="1600" dirty="0">
                <a:solidFill>
                  <a:schemeClr val="tx1"/>
                </a:solidFill>
              </a:rPr>
              <a:t>(</a:t>
            </a:r>
            <a:r>
              <a:rPr lang="en-US" sz="1600" dirty="0" err="1">
                <a:solidFill>
                  <a:schemeClr val="tx1"/>
                </a:solidFill>
              </a:rPr>
              <a:t>K</a:t>
            </a:r>
            <a:r>
              <a:rPr lang="en-US" sz="1600" baseline="-25000" dirty="0" err="1">
                <a:solidFill>
                  <a:schemeClr val="tx1"/>
                </a:solidFill>
              </a:rPr>
              <a:t>PrB</a:t>
            </a:r>
            <a:r>
              <a:rPr lang="en-US" sz="1600" dirty="0">
                <a:solidFill>
                  <a:schemeClr val="tx1"/>
                </a:solidFill>
              </a:rPr>
              <a:t>)</a:t>
            </a:r>
          </a:p>
        </p:txBody>
      </p:sp>
      <p:sp>
        <p:nvSpPr>
          <p:cNvPr id="17" name="Rectangle 19"/>
          <p:cNvSpPr/>
          <p:nvPr/>
        </p:nvSpPr>
        <p:spPr>
          <a:xfrm>
            <a:off x="8283025" y="36795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Eva</a:t>
            </a:r>
            <a:r>
              <a:rPr lang="en-US" sz="1600" dirty="0">
                <a:solidFill>
                  <a:schemeClr val="tx1"/>
                </a:solidFill>
              </a:rPr>
              <a:t> (K</a:t>
            </a:r>
            <a:r>
              <a:rPr lang="en-US" sz="1600" baseline="-25000" dirty="0">
                <a:solidFill>
                  <a:schemeClr val="tx1"/>
                </a:solidFill>
              </a:rPr>
              <a:t>PB</a:t>
            </a:r>
            <a:r>
              <a:rPr lang="en-US" sz="1600" dirty="0">
                <a:solidFill>
                  <a:schemeClr val="tx1"/>
                </a:solidFill>
              </a:rPr>
              <a:t>)</a:t>
            </a:r>
          </a:p>
        </p:txBody>
      </p:sp>
      <p:cxnSp>
        <p:nvCxnSpPr>
          <p:cNvPr id="18" name="Straight Arrow Connector 20"/>
          <p:cNvCxnSpPr>
            <a:stCxn id="15" idx="2"/>
            <a:endCxn id="16" idx="0"/>
          </p:cNvCxnSpPr>
          <p:nvPr/>
        </p:nvCxnSpPr>
        <p:spPr>
          <a:xfrm flipH="1">
            <a:off x="6506716" y="3082058"/>
            <a:ext cx="583302"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21"/>
          <p:cNvCxnSpPr>
            <a:stCxn id="15" idx="2"/>
            <a:endCxn id="17" idx="0"/>
          </p:cNvCxnSpPr>
          <p:nvPr/>
        </p:nvCxnSpPr>
        <p:spPr>
          <a:xfrm>
            <a:off x="7090018" y="3082058"/>
            <a:ext cx="2122058"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22"/>
          <p:cNvCxnSpPr>
            <a:cxnSpLocks/>
            <a:endCxn id="15" idx="0"/>
          </p:cNvCxnSpPr>
          <p:nvPr/>
        </p:nvCxnSpPr>
        <p:spPr>
          <a:xfrm>
            <a:off x="7088981" y="2285272"/>
            <a:ext cx="1037" cy="32745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2" name="Rectangle 27"/>
          <p:cNvSpPr/>
          <p:nvPr/>
        </p:nvSpPr>
        <p:spPr>
          <a:xfrm>
            <a:off x="2487679" y="4785178"/>
            <a:ext cx="1858102" cy="469327"/>
          </a:xfrm>
          <a:prstGeom prst="rect">
            <a:avLst/>
          </a:prstGeom>
          <a:solidFill>
            <a:srgbClr val="7030A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K</a:t>
            </a:r>
            <a:r>
              <a:rPr lang="en-US" sz="1600" dirty="0" err="1">
                <a:solidFill>
                  <a:schemeClr val="tx1"/>
                </a:solidFill>
              </a:rPr>
              <a:t>ombina</a:t>
            </a:r>
            <a:r>
              <a:rPr lang="cs-CZ" sz="1600" dirty="0" err="1">
                <a:solidFill>
                  <a:schemeClr val="tx1"/>
                </a:solidFill>
              </a:rPr>
              <a:t>ce</a:t>
            </a:r>
            <a:r>
              <a:rPr lang="en-US" sz="1600" dirty="0">
                <a:solidFill>
                  <a:schemeClr val="tx1"/>
                </a:solidFill>
              </a:rPr>
              <a:t> </a:t>
            </a:r>
          </a:p>
        </p:txBody>
      </p:sp>
      <p:sp>
        <p:nvSpPr>
          <p:cNvPr id="23" name="Rectangle 28"/>
          <p:cNvSpPr/>
          <p:nvPr/>
        </p:nvSpPr>
        <p:spPr>
          <a:xfrm>
            <a:off x="6160967" y="4785178"/>
            <a:ext cx="1858102" cy="469327"/>
          </a:xfrm>
          <a:prstGeom prst="rect">
            <a:avLst/>
          </a:prstGeom>
          <a:solidFill>
            <a:srgbClr val="7030A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K</a:t>
            </a:r>
            <a:r>
              <a:rPr lang="en-US" sz="1600" dirty="0" err="1">
                <a:solidFill>
                  <a:schemeClr val="tx1"/>
                </a:solidFill>
              </a:rPr>
              <a:t>ombina</a:t>
            </a:r>
            <a:r>
              <a:rPr lang="cs-CZ" sz="1600" dirty="0" err="1">
                <a:solidFill>
                  <a:schemeClr val="tx1"/>
                </a:solidFill>
              </a:rPr>
              <a:t>ce</a:t>
            </a:r>
            <a:r>
              <a:rPr lang="en-US" sz="1600" dirty="0">
                <a:solidFill>
                  <a:schemeClr val="tx1"/>
                </a:solidFill>
              </a:rPr>
              <a:t> </a:t>
            </a:r>
          </a:p>
        </p:txBody>
      </p:sp>
      <p:cxnSp>
        <p:nvCxnSpPr>
          <p:cNvPr id="24" name="Straight Arrow Connector 29"/>
          <p:cNvCxnSpPr>
            <a:cxnSpLocks/>
            <a:stCxn id="9" idx="2"/>
            <a:endCxn id="23" idx="0"/>
          </p:cNvCxnSpPr>
          <p:nvPr/>
        </p:nvCxnSpPr>
        <p:spPr>
          <a:xfrm>
            <a:off x="4052620" y="4259288"/>
            <a:ext cx="3037398"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32"/>
          <p:cNvCxnSpPr>
            <a:cxnSpLocks/>
            <a:endCxn id="23" idx="0"/>
          </p:cNvCxnSpPr>
          <p:nvPr/>
        </p:nvCxnSpPr>
        <p:spPr>
          <a:xfrm>
            <a:off x="6370861" y="4277004"/>
            <a:ext cx="719157" cy="5081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36"/>
          <p:cNvCxnSpPr>
            <a:cxnSpLocks/>
            <a:stCxn id="17" idx="2"/>
            <a:endCxn id="22" idx="0"/>
          </p:cNvCxnSpPr>
          <p:nvPr/>
        </p:nvCxnSpPr>
        <p:spPr>
          <a:xfrm flipH="1">
            <a:off x="3416730" y="4259288"/>
            <a:ext cx="5795346"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39"/>
          <p:cNvCxnSpPr>
            <a:cxnSpLocks/>
            <a:stCxn id="8" idx="2"/>
            <a:endCxn id="22" idx="0"/>
          </p:cNvCxnSpPr>
          <p:nvPr/>
        </p:nvCxnSpPr>
        <p:spPr>
          <a:xfrm>
            <a:off x="1637348" y="4259288"/>
            <a:ext cx="1779382" cy="52589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42"/>
          <p:cNvSpPr/>
          <p:nvPr/>
        </p:nvSpPr>
        <p:spPr>
          <a:xfrm>
            <a:off x="2487679" y="5750378"/>
            <a:ext cx="1858102" cy="469327"/>
          </a:xfrm>
          <a:prstGeom prst="rect">
            <a:avLst/>
          </a:prstGeom>
          <a:solidFill>
            <a:schemeClr val="accent6"/>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Sdílené tajemství</a:t>
            </a:r>
            <a:endParaRPr lang="en-US" sz="1600" dirty="0">
              <a:solidFill>
                <a:schemeClr val="tx1"/>
              </a:solidFill>
            </a:endParaRPr>
          </a:p>
        </p:txBody>
      </p:sp>
      <p:sp>
        <p:nvSpPr>
          <p:cNvPr id="29" name="Rectangle 43"/>
          <p:cNvSpPr/>
          <p:nvPr/>
        </p:nvSpPr>
        <p:spPr>
          <a:xfrm>
            <a:off x="6160967" y="5712278"/>
            <a:ext cx="1858102" cy="469327"/>
          </a:xfrm>
          <a:prstGeom prst="rect">
            <a:avLst/>
          </a:prstGeom>
          <a:solidFill>
            <a:schemeClr val="accent6"/>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Sdílené tajemství</a:t>
            </a:r>
            <a:endParaRPr lang="en-US" sz="1600" dirty="0">
              <a:solidFill>
                <a:schemeClr val="tx1"/>
              </a:solidFill>
            </a:endParaRPr>
          </a:p>
        </p:txBody>
      </p:sp>
      <p:cxnSp>
        <p:nvCxnSpPr>
          <p:cNvPr id="30" name="Straight Arrow Connector 44"/>
          <p:cNvCxnSpPr>
            <a:cxnSpLocks/>
            <a:stCxn id="22" idx="2"/>
            <a:endCxn id="28" idx="0"/>
          </p:cNvCxnSpPr>
          <p:nvPr/>
        </p:nvCxnSpPr>
        <p:spPr>
          <a:xfrm>
            <a:off x="3416730" y="5254505"/>
            <a:ext cx="0" cy="4958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47"/>
          <p:cNvCxnSpPr>
            <a:cxnSpLocks/>
            <a:stCxn id="23" idx="2"/>
            <a:endCxn id="29" idx="0"/>
          </p:cNvCxnSpPr>
          <p:nvPr/>
        </p:nvCxnSpPr>
        <p:spPr>
          <a:xfrm>
            <a:off x="7090018" y="5254505"/>
            <a:ext cx="0" cy="4577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280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5"/>
          <p:cNvSpPr/>
          <p:nvPr/>
        </p:nvSpPr>
        <p:spPr>
          <a:xfrm>
            <a:off x="2641600"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Web Server!”</a:t>
            </a:r>
          </a:p>
        </p:txBody>
      </p:sp>
      <p:sp>
        <p:nvSpPr>
          <p:cNvPr id="33" name="Rectangle 8"/>
          <p:cNvSpPr/>
          <p:nvPr/>
        </p:nvSpPr>
        <p:spPr>
          <a:xfrm>
            <a:off x="2641600"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Dešifrování</a:t>
            </a:r>
            <a:endParaRPr lang="en-US" dirty="0">
              <a:solidFill>
                <a:schemeClr val="tx1"/>
              </a:solidFill>
            </a:endParaRPr>
          </a:p>
        </p:txBody>
      </p:sp>
      <p:sp>
        <p:nvSpPr>
          <p:cNvPr id="34" name="Rectangle 9"/>
          <p:cNvSpPr/>
          <p:nvPr/>
        </p:nvSpPr>
        <p:spPr>
          <a:xfrm>
            <a:off x="2641600" y="4620685"/>
            <a:ext cx="1940112" cy="745065"/>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Veřejný klíč</a:t>
            </a:r>
            <a:br>
              <a:rPr lang="en-US" dirty="0">
                <a:solidFill>
                  <a:schemeClr val="tx1"/>
                </a:solidFill>
              </a:rPr>
            </a:br>
            <a:r>
              <a:rPr lang="cs-CZ" dirty="0">
                <a:solidFill>
                  <a:schemeClr val="tx1"/>
                </a:solidFill>
              </a:rPr>
              <a:t>Eva</a:t>
            </a:r>
            <a:r>
              <a:rPr lang="en-US" dirty="0">
                <a:solidFill>
                  <a:schemeClr val="tx1"/>
                </a:solidFill>
              </a:rPr>
              <a:t> (</a:t>
            </a:r>
            <a:r>
              <a:rPr lang="en-US" dirty="0" err="1">
                <a:solidFill>
                  <a:schemeClr val="tx1"/>
                </a:solidFill>
              </a:rPr>
              <a:t>K</a:t>
            </a:r>
            <a:r>
              <a:rPr lang="en-US" baseline="-25000" dirty="0" err="1">
                <a:solidFill>
                  <a:schemeClr val="tx1"/>
                </a:solidFill>
              </a:rPr>
              <a:t>Pr</a:t>
            </a:r>
            <a:r>
              <a:rPr lang="cs-CZ" baseline="-25000" dirty="0">
                <a:solidFill>
                  <a:schemeClr val="tx1"/>
                </a:solidFill>
              </a:rPr>
              <a:t>E</a:t>
            </a:r>
            <a:r>
              <a:rPr lang="en-US" dirty="0">
                <a:solidFill>
                  <a:schemeClr val="tx1"/>
                </a:solidFill>
              </a:rPr>
              <a:t>)</a:t>
            </a:r>
          </a:p>
        </p:txBody>
      </p:sp>
      <p:cxnSp>
        <p:nvCxnSpPr>
          <p:cNvPr id="35" name="Straight Arrow Connector 13"/>
          <p:cNvCxnSpPr>
            <a:cxnSpLocks/>
            <a:endCxn id="33" idx="0"/>
          </p:cNvCxnSpPr>
          <p:nvPr/>
        </p:nvCxnSpPr>
        <p:spPr>
          <a:xfrm>
            <a:off x="3611656" y="3263899"/>
            <a:ext cx="0" cy="345619"/>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6" name="Rectangle 5"/>
          <p:cNvSpPr/>
          <p:nvPr/>
        </p:nvSpPr>
        <p:spPr>
          <a:xfrm>
            <a:off x="6314888"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Web Server!”</a:t>
            </a:r>
          </a:p>
        </p:txBody>
      </p:sp>
      <p:sp>
        <p:nvSpPr>
          <p:cNvPr id="37" name="Rectangle 17"/>
          <p:cNvSpPr/>
          <p:nvPr/>
        </p:nvSpPr>
        <p:spPr>
          <a:xfrm>
            <a:off x="6314888"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Šifrování</a:t>
            </a:r>
            <a:endParaRPr lang="en-US" dirty="0">
              <a:solidFill>
                <a:schemeClr val="tx1"/>
              </a:solidFill>
            </a:endParaRPr>
          </a:p>
        </p:txBody>
      </p:sp>
      <p:sp>
        <p:nvSpPr>
          <p:cNvPr id="38" name="Rectangle 19"/>
          <p:cNvSpPr/>
          <p:nvPr/>
        </p:nvSpPr>
        <p:spPr>
          <a:xfrm>
            <a:off x="6314888" y="4620686"/>
            <a:ext cx="1940112" cy="745063"/>
          </a:xfrm>
          <a:prstGeom prst="rect">
            <a:avLst/>
          </a:prstGeom>
          <a:solidFill>
            <a:srgbClr val="0070C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Privátní klíč</a:t>
            </a:r>
            <a:br>
              <a:rPr lang="en-US" dirty="0">
                <a:solidFill>
                  <a:schemeClr val="tx1"/>
                </a:solidFill>
              </a:rPr>
            </a:br>
            <a:r>
              <a:rPr lang="cs-CZ" dirty="0">
                <a:solidFill>
                  <a:schemeClr val="tx1"/>
                </a:solidFill>
              </a:rPr>
              <a:t>Eva</a:t>
            </a:r>
            <a:r>
              <a:rPr lang="en-US" dirty="0">
                <a:solidFill>
                  <a:schemeClr val="tx1"/>
                </a:solidFill>
              </a:rPr>
              <a:t> (K</a:t>
            </a:r>
            <a:r>
              <a:rPr lang="en-US" baseline="-25000" dirty="0">
                <a:solidFill>
                  <a:schemeClr val="tx1"/>
                </a:solidFill>
              </a:rPr>
              <a:t>P</a:t>
            </a:r>
            <a:r>
              <a:rPr lang="cs-CZ" baseline="-25000" dirty="0">
                <a:solidFill>
                  <a:schemeClr val="tx1"/>
                </a:solidFill>
              </a:rPr>
              <a:t>E</a:t>
            </a:r>
            <a:r>
              <a:rPr lang="en-US" dirty="0">
                <a:solidFill>
                  <a:schemeClr val="tx1"/>
                </a:solidFill>
              </a:rPr>
              <a:t>)</a:t>
            </a:r>
          </a:p>
        </p:txBody>
      </p:sp>
      <p:cxnSp>
        <p:nvCxnSpPr>
          <p:cNvPr id="39" name="Straight Arrow Connector 21"/>
          <p:cNvCxnSpPr>
            <a:stCxn id="37" idx="2"/>
            <a:endCxn id="38" idx="0"/>
          </p:cNvCxnSpPr>
          <p:nvPr/>
        </p:nvCxnSpPr>
        <p:spPr>
          <a:xfrm>
            <a:off x="7284944" y="4212665"/>
            <a:ext cx="0" cy="408021"/>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22"/>
          <p:cNvCxnSpPr>
            <a:cxnSpLocks/>
            <a:endCxn id="37" idx="0"/>
          </p:cNvCxnSpPr>
          <p:nvPr/>
        </p:nvCxnSpPr>
        <p:spPr>
          <a:xfrm>
            <a:off x="7284944" y="3263899"/>
            <a:ext cx="0" cy="34561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29"/>
          <p:cNvCxnSpPr>
            <a:stCxn id="37" idx="1"/>
            <a:endCxn id="33" idx="3"/>
          </p:cNvCxnSpPr>
          <p:nvPr/>
        </p:nvCxnSpPr>
        <p:spPr>
          <a:xfrm flipH="1">
            <a:off x="4581712" y="3911092"/>
            <a:ext cx="1733176" cy="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32"/>
          <p:cNvCxnSpPr>
            <a:stCxn id="34" idx="0"/>
            <a:endCxn id="33" idx="2"/>
          </p:cNvCxnSpPr>
          <p:nvPr/>
        </p:nvCxnSpPr>
        <p:spPr>
          <a:xfrm flipV="1">
            <a:off x="3611656" y="4212665"/>
            <a:ext cx="0" cy="40802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27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obecný kryptografický systém</a:t>
            </a: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524864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2" name="Rectangle 5"/>
          <p:cNvSpPr/>
          <p:nvPr/>
        </p:nvSpPr>
        <p:spPr>
          <a:xfrm>
            <a:off x="2641600"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a:t>
            </a:r>
            <a:r>
              <a:rPr lang="cs-CZ" dirty="0" err="1">
                <a:solidFill>
                  <a:schemeClr val="tx1"/>
                </a:solidFill>
              </a:rPr>
              <a:t>Client</a:t>
            </a:r>
            <a:r>
              <a:rPr lang="en-US" dirty="0">
                <a:solidFill>
                  <a:schemeClr val="tx1"/>
                </a:solidFill>
              </a:rPr>
              <a:t>!”</a:t>
            </a:r>
          </a:p>
        </p:txBody>
      </p:sp>
      <p:sp>
        <p:nvSpPr>
          <p:cNvPr id="33" name="Rectangle 8"/>
          <p:cNvSpPr/>
          <p:nvPr/>
        </p:nvSpPr>
        <p:spPr>
          <a:xfrm>
            <a:off x="2641600"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Šifrování</a:t>
            </a:r>
            <a:endParaRPr lang="en-US" dirty="0">
              <a:solidFill>
                <a:schemeClr val="tx1"/>
              </a:solidFill>
            </a:endParaRPr>
          </a:p>
        </p:txBody>
      </p:sp>
      <p:sp>
        <p:nvSpPr>
          <p:cNvPr id="34" name="Rectangle 9"/>
          <p:cNvSpPr/>
          <p:nvPr/>
        </p:nvSpPr>
        <p:spPr>
          <a:xfrm>
            <a:off x="2641600" y="4620685"/>
            <a:ext cx="1940112" cy="745065"/>
          </a:xfrm>
          <a:prstGeom prst="rect">
            <a:avLst/>
          </a:prstGeom>
          <a:solidFill>
            <a:srgbClr val="0070C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Privátní klíč</a:t>
            </a:r>
            <a:br>
              <a:rPr lang="en-US" dirty="0">
                <a:solidFill>
                  <a:schemeClr val="tx1"/>
                </a:solidFill>
              </a:rPr>
            </a:br>
            <a:r>
              <a:rPr lang="cs-CZ" dirty="0">
                <a:solidFill>
                  <a:schemeClr val="tx1"/>
                </a:solidFill>
              </a:rPr>
              <a:t>Adam</a:t>
            </a:r>
            <a:r>
              <a:rPr lang="en-US" dirty="0">
                <a:solidFill>
                  <a:schemeClr val="tx1"/>
                </a:solidFill>
              </a:rPr>
              <a:t> (</a:t>
            </a:r>
            <a:r>
              <a:rPr lang="en-US" dirty="0" err="1">
                <a:solidFill>
                  <a:schemeClr val="tx1"/>
                </a:solidFill>
              </a:rPr>
              <a:t>K</a:t>
            </a:r>
            <a:r>
              <a:rPr lang="en-US" baseline="-25000" dirty="0" err="1">
                <a:solidFill>
                  <a:schemeClr val="tx1"/>
                </a:solidFill>
              </a:rPr>
              <a:t>PrA</a:t>
            </a:r>
            <a:r>
              <a:rPr lang="en-US" dirty="0">
                <a:solidFill>
                  <a:schemeClr val="tx1"/>
                </a:solidFill>
              </a:rPr>
              <a:t>)</a:t>
            </a:r>
          </a:p>
        </p:txBody>
      </p:sp>
      <p:cxnSp>
        <p:nvCxnSpPr>
          <p:cNvPr id="35" name="Straight Arrow Connector 13"/>
          <p:cNvCxnSpPr>
            <a:cxnSpLocks/>
            <a:endCxn id="33" idx="0"/>
          </p:cNvCxnSpPr>
          <p:nvPr/>
        </p:nvCxnSpPr>
        <p:spPr>
          <a:xfrm>
            <a:off x="3611656" y="3263899"/>
            <a:ext cx="0" cy="345619"/>
          </a:xfrm>
          <a:prstGeom prst="straightConnector1">
            <a:avLst/>
          </a:prstGeom>
          <a:ln w="12700">
            <a:solidFill>
              <a:schemeClr val="tx1">
                <a:lumMod val="95000"/>
                <a:lumOff val="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6" name="Rectangle 5"/>
          <p:cNvSpPr/>
          <p:nvPr/>
        </p:nvSpPr>
        <p:spPr>
          <a:xfrm>
            <a:off x="6314888" y="2667000"/>
            <a:ext cx="1940112" cy="596899"/>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 “Hello </a:t>
            </a:r>
            <a:r>
              <a:rPr lang="cs-CZ" dirty="0" err="1">
                <a:solidFill>
                  <a:schemeClr val="tx1"/>
                </a:solidFill>
              </a:rPr>
              <a:t>Client</a:t>
            </a:r>
            <a:r>
              <a:rPr lang="en-US" dirty="0">
                <a:solidFill>
                  <a:schemeClr val="tx1"/>
                </a:solidFill>
              </a:rPr>
              <a:t>!”</a:t>
            </a:r>
          </a:p>
        </p:txBody>
      </p:sp>
      <p:sp>
        <p:nvSpPr>
          <p:cNvPr id="37" name="Rectangle 17"/>
          <p:cNvSpPr/>
          <p:nvPr/>
        </p:nvSpPr>
        <p:spPr>
          <a:xfrm>
            <a:off x="6314888" y="3609518"/>
            <a:ext cx="1940112" cy="603147"/>
          </a:xfrm>
          <a:prstGeom prst="rect">
            <a:avLst/>
          </a:prstGeom>
          <a:solidFill>
            <a:schemeClr val="accent3">
              <a:lumMod val="50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Dešifrování</a:t>
            </a:r>
            <a:endParaRPr lang="en-US" dirty="0">
              <a:solidFill>
                <a:schemeClr val="tx1"/>
              </a:solidFill>
            </a:endParaRPr>
          </a:p>
        </p:txBody>
      </p:sp>
      <p:sp>
        <p:nvSpPr>
          <p:cNvPr id="38" name="Rectangle 19"/>
          <p:cNvSpPr/>
          <p:nvPr/>
        </p:nvSpPr>
        <p:spPr>
          <a:xfrm>
            <a:off x="6314888" y="4620686"/>
            <a:ext cx="1940112" cy="745063"/>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Veřejný klíč</a:t>
            </a:r>
            <a:br>
              <a:rPr lang="en-US" dirty="0">
                <a:solidFill>
                  <a:schemeClr val="tx1"/>
                </a:solidFill>
              </a:rPr>
            </a:br>
            <a:r>
              <a:rPr lang="cs-CZ" dirty="0">
                <a:solidFill>
                  <a:schemeClr val="tx1"/>
                </a:solidFill>
              </a:rPr>
              <a:t>Adam</a:t>
            </a:r>
            <a:r>
              <a:rPr lang="en-US" dirty="0">
                <a:solidFill>
                  <a:schemeClr val="tx1"/>
                </a:solidFill>
              </a:rPr>
              <a:t> (K</a:t>
            </a:r>
            <a:r>
              <a:rPr lang="en-US" baseline="-25000" dirty="0">
                <a:solidFill>
                  <a:schemeClr val="tx1"/>
                </a:solidFill>
              </a:rPr>
              <a:t>PA</a:t>
            </a:r>
            <a:r>
              <a:rPr lang="en-US" dirty="0">
                <a:solidFill>
                  <a:schemeClr val="tx1"/>
                </a:solidFill>
              </a:rPr>
              <a:t>)</a:t>
            </a:r>
          </a:p>
        </p:txBody>
      </p:sp>
      <p:cxnSp>
        <p:nvCxnSpPr>
          <p:cNvPr id="39" name="Straight Arrow Connector 21"/>
          <p:cNvCxnSpPr>
            <a:stCxn id="37" idx="2"/>
            <a:endCxn id="38" idx="0"/>
          </p:cNvCxnSpPr>
          <p:nvPr/>
        </p:nvCxnSpPr>
        <p:spPr>
          <a:xfrm>
            <a:off x="7284944" y="4212665"/>
            <a:ext cx="0" cy="408021"/>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22"/>
          <p:cNvCxnSpPr>
            <a:cxnSpLocks/>
            <a:endCxn id="37" idx="0"/>
          </p:cNvCxnSpPr>
          <p:nvPr/>
        </p:nvCxnSpPr>
        <p:spPr>
          <a:xfrm>
            <a:off x="7284944" y="3263899"/>
            <a:ext cx="0" cy="345619"/>
          </a:xfrm>
          <a:prstGeom prst="straightConnector1">
            <a:avLst/>
          </a:prstGeom>
          <a:ln w="12700">
            <a:solidFill>
              <a:schemeClr val="tx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29"/>
          <p:cNvCxnSpPr>
            <a:stCxn id="37" idx="1"/>
            <a:endCxn id="33" idx="3"/>
          </p:cNvCxnSpPr>
          <p:nvPr/>
        </p:nvCxnSpPr>
        <p:spPr>
          <a:xfrm flipH="1">
            <a:off x="4581712" y="3911092"/>
            <a:ext cx="1733176" cy="0"/>
          </a:xfrm>
          <a:prstGeom prst="straightConnector1">
            <a:avLst/>
          </a:prstGeom>
          <a:ln w="12700">
            <a:solidFill>
              <a:schemeClr val="tx1">
                <a:lumMod val="95000"/>
                <a:lumOff val="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32"/>
          <p:cNvCxnSpPr>
            <a:stCxn id="34" idx="0"/>
            <a:endCxn id="33" idx="2"/>
          </p:cNvCxnSpPr>
          <p:nvPr/>
        </p:nvCxnSpPr>
        <p:spPr>
          <a:xfrm flipV="1">
            <a:off x="3611656" y="4212665"/>
            <a:ext cx="0" cy="408020"/>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99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sp>
        <p:nvSpPr>
          <p:cNvPr id="5" name="TextBox 6"/>
          <p:cNvSpPr txBox="1"/>
          <p:nvPr/>
        </p:nvSpPr>
        <p:spPr>
          <a:xfrm>
            <a:off x="285748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13" name="TextBox 15"/>
          <p:cNvSpPr txBox="1"/>
          <p:nvPr/>
        </p:nvSpPr>
        <p:spPr>
          <a:xfrm>
            <a:off x="653076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cxnSp>
        <p:nvCxnSpPr>
          <p:cNvPr id="21" name="Straight Connector 23"/>
          <p:cNvCxnSpPr>
            <a:cxnSpLocks/>
          </p:cNvCxnSpPr>
          <p:nvPr/>
        </p:nvCxnSpPr>
        <p:spPr>
          <a:xfrm>
            <a:off x="5290457" y="1413327"/>
            <a:ext cx="0" cy="2909226"/>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nvGrpSpPr>
          <p:cNvPr id="17" name="Group 9"/>
          <p:cNvGrpSpPr/>
          <p:nvPr/>
        </p:nvGrpSpPr>
        <p:grpSpPr>
          <a:xfrm>
            <a:off x="2026920" y="3086100"/>
            <a:ext cx="6380479" cy="825500"/>
            <a:chOff x="496296" y="1435100"/>
            <a:chExt cx="6380479" cy="825500"/>
          </a:xfrm>
        </p:grpSpPr>
        <p:sp>
          <p:nvSpPr>
            <p:cNvPr id="18" name="Rectangle 54"/>
            <p:cNvSpPr/>
            <p:nvPr/>
          </p:nvSpPr>
          <p:spPr>
            <a:xfrm>
              <a:off x="496296" y="1435100"/>
              <a:ext cx="2796816" cy="825500"/>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tx1"/>
                  </a:solidFill>
                </a:rPr>
                <a:t>Webový server</a:t>
              </a:r>
              <a:br>
                <a:rPr lang="en-US" sz="2000" dirty="0">
                  <a:solidFill>
                    <a:schemeClr val="tx1"/>
                  </a:solidFill>
                </a:rPr>
              </a:br>
              <a:r>
                <a:rPr lang="cs-CZ" sz="2000" dirty="0">
                  <a:solidFill>
                    <a:schemeClr val="tx1"/>
                  </a:solidFill>
                </a:rPr>
                <a:t> s webovou stránkou</a:t>
              </a:r>
              <a:endParaRPr lang="en-US" sz="2000" dirty="0">
                <a:solidFill>
                  <a:schemeClr val="tx1"/>
                </a:solidFill>
              </a:endParaRPr>
            </a:p>
          </p:txBody>
        </p:sp>
        <p:sp>
          <p:nvSpPr>
            <p:cNvPr id="19" name="Rectangle 61"/>
            <p:cNvSpPr/>
            <p:nvPr/>
          </p:nvSpPr>
          <p:spPr>
            <a:xfrm>
              <a:off x="4226552" y="1435100"/>
              <a:ext cx="2650223" cy="825499"/>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dirty="0">
                  <a:solidFill>
                    <a:schemeClr val="tx1"/>
                  </a:solidFill>
                </a:rPr>
                <a:t>Webový prohlížeč</a:t>
              </a:r>
              <a:endParaRPr lang="en-US" sz="2000" dirty="0">
                <a:solidFill>
                  <a:schemeClr val="tx1"/>
                </a:solidFill>
              </a:endParaRPr>
            </a:p>
          </p:txBody>
        </p:sp>
        <p:cxnSp>
          <p:nvCxnSpPr>
            <p:cNvPr id="20" name="Elbow Connector 65"/>
            <p:cNvCxnSpPr/>
            <p:nvPr/>
          </p:nvCxnSpPr>
          <p:spPr>
            <a:xfrm>
              <a:off x="3293112" y="1962149"/>
              <a:ext cx="933441" cy="1"/>
            </a:xfrm>
            <a:prstGeom prst="bentConnector3">
              <a:avLst>
                <a:gd name="adj1" fmla="val 50000"/>
              </a:avLst>
            </a:prstGeom>
            <a:ln w="127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71"/>
          <p:cNvCxnSpPr/>
          <p:nvPr/>
        </p:nvCxnSpPr>
        <p:spPr>
          <a:xfrm>
            <a:off x="4823736" y="3460750"/>
            <a:ext cx="933441"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Oval 74"/>
          <p:cNvSpPr/>
          <p:nvPr/>
        </p:nvSpPr>
        <p:spPr>
          <a:xfrm>
            <a:off x="5229734" y="3304988"/>
            <a:ext cx="121444" cy="457200"/>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4" name="TextBox 78"/>
          <p:cNvSpPr txBox="1"/>
          <p:nvPr/>
        </p:nvSpPr>
        <p:spPr>
          <a:xfrm>
            <a:off x="5950224" y="4070350"/>
            <a:ext cx="4146276" cy="400110"/>
          </a:xfrm>
          <a:prstGeom prst="rect">
            <a:avLst/>
          </a:prstGeom>
          <a:noFill/>
          <a:ln>
            <a:solidFill>
              <a:schemeClr val="tx1"/>
            </a:solidFill>
          </a:ln>
        </p:spPr>
        <p:txBody>
          <a:bodyPr wrap="square" rtlCol="0">
            <a:spAutoFit/>
          </a:bodyPr>
          <a:lstStyle/>
          <a:p>
            <a:r>
              <a:rPr lang="en-US" sz="2000" b="1" dirty="0"/>
              <a:t>M</a:t>
            </a:r>
            <a:r>
              <a:rPr lang="en-US" sz="2000" dirty="0"/>
              <a:t> – </a:t>
            </a:r>
            <a:r>
              <a:rPr lang="cs-CZ" sz="2000" dirty="0"/>
              <a:t>Zpráva kódovaná v </a:t>
            </a:r>
            <a:r>
              <a:rPr lang="en-US" sz="2000" dirty="0">
                <a:sym typeface="Wingdings" panose="05000000000000000000" pitchFamily="2" charset="2"/>
              </a:rPr>
              <a:t>HTML </a:t>
            </a:r>
          </a:p>
        </p:txBody>
      </p:sp>
      <p:cxnSp>
        <p:nvCxnSpPr>
          <p:cNvPr id="25" name="Straight Arrow Connector 81"/>
          <p:cNvCxnSpPr>
            <a:cxnSpLocks/>
            <a:stCxn id="24" idx="1"/>
            <a:endCxn id="23" idx="4"/>
          </p:cNvCxnSpPr>
          <p:nvPr/>
        </p:nvCxnSpPr>
        <p:spPr>
          <a:xfrm flipH="1" flipV="1">
            <a:off x="5290456" y="3762188"/>
            <a:ext cx="659768" cy="508217"/>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9" name="Obdélník 8"/>
          <p:cNvSpPr/>
          <p:nvPr/>
        </p:nvSpPr>
        <p:spPr>
          <a:xfrm>
            <a:off x="1227284" y="4859774"/>
            <a:ext cx="8869216" cy="1938992"/>
          </a:xfrm>
          <a:prstGeom prst="rect">
            <a:avLst/>
          </a:prstGeom>
        </p:spPr>
        <p:txBody>
          <a:bodyPr wrap="square">
            <a:spAutoFit/>
          </a:bodyPr>
          <a:lstStyle/>
          <a:p>
            <a:r>
              <a:rPr lang="cs-CZ" sz="2400" b="1" u="sng" dirty="0"/>
              <a:t>Příklad: </a:t>
            </a:r>
          </a:p>
          <a:p>
            <a:r>
              <a:rPr lang="cs-CZ" sz="2400" dirty="0"/>
              <a:t>Eva chce navštívit svou oblíbenou stránku svým oblíbeným webový prohlížečem. Webová stránka je hostována na webovém serveru u Adama, který podporuje pouze šifrovací balík </a:t>
            </a:r>
            <a:r>
              <a:rPr lang="en-US" sz="2400" dirty="0"/>
              <a:t>TLS_RSA_WITH_AES_128_CBC_SHA256</a:t>
            </a:r>
            <a:endParaRPr lang="cs-CZ" sz="2400" dirty="0"/>
          </a:p>
        </p:txBody>
      </p:sp>
    </p:spTree>
    <p:extLst>
      <p:ext uri="{BB962C8B-B14F-4D97-AF65-F5344CB8AC3E}">
        <p14:creationId xmlns:p14="http://schemas.microsoft.com/office/powerpoint/2010/main" val="803642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Příklad </a:t>
            </a:r>
            <a:r>
              <a:rPr lang="en-US" dirty="0"/>
              <a:t>TLS_RSA_WITH_AES_128_CBC_SHA256 </a:t>
            </a:r>
            <a:endParaRPr lang="cs-CZ" dirty="0">
              <a:effectLst/>
            </a:endParaRPr>
          </a:p>
        </p:txBody>
      </p:sp>
      <p:grpSp>
        <p:nvGrpSpPr>
          <p:cNvPr id="4" name="Group 50"/>
          <p:cNvGrpSpPr/>
          <p:nvPr/>
        </p:nvGrpSpPr>
        <p:grpSpPr>
          <a:xfrm>
            <a:off x="139700" y="1388110"/>
            <a:ext cx="12045040" cy="3085008"/>
            <a:chOff x="1066797" y="604450"/>
            <a:chExt cx="6787592" cy="1718067"/>
          </a:xfrm>
        </p:grpSpPr>
        <p:sp>
          <p:nvSpPr>
            <p:cNvPr id="5" name="Rectangle 52"/>
            <p:cNvSpPr/>
            <p:nvPr/>
          </p:nvSpPr>
          <p:spPr>
            <a:xfrm>
              <a:off x="1752599" y="1952169"/>
              <a:ext cx="5105397" cy="370348"/>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sp>
          <p:nvSpPr>
            <p:cNvPr id="6" name="TextBox 53"/>
            <p:cNvSpPr txBox="1"/>
            <p:nvPr/>
          </p:nvSpPr>
          <p:spPr>
            <a:xfrm>
              <a:off x="1828797" y="1446217"/>
              <a:ext cx="457200" cy="381000"/>
            </a:xfrm>
            <a:prstGeom prst="rect">
              <a:avLst/>
            </a:prstGeom>
            <a:noFill/>
            <a:ln>
              <a:solidFill>
                <a:schemeClr val="tx1"/>
              </a:solidFill>
            </a:ln>
          </p:spPr>
          <p:txBody>
            <a:bodyPr wrap="square" rtlCol="0" anchor="ctr">
              <a:spAutoFit/>
            </a:bodyPr>
            <a:lstStyle/>
            <a:p>
              <a:pPr algn="ctr"/>
              <a:r>
                <a:rPr lang="en-US" dirty="0"/>
                <a:t>Q</a:t>
              </a:r>
            </a:p>
          </p:txBody>
        </p:sp>
        <p:sp>
          <p:nvSpPr>
            <p:cNvPr id="7" name="TextBox 55"/>
            <p:cNvSpPr txBox="1"/>
            <p:nvPr/>
          </p:nvSpPr>
          <p:spPr>
            <a:xfrm>
              <a:off x="3047997" y="1062836"/>
              <a:ext cx="457200" cy="381000"/>
            </a:xfrm>
            <a:prstGeom prst="rect">
              <a:avLst/>
            </a:prstGeom>
            <a:noFill/>
            <a:ln>
              <a:solidFill>
                <a:schemeClr val="tx1"/>
              </a:solidFill>
            </a:ln>
          </p:spPr>
          <p:txBody>
            <a:bodyPr wrap="square" rtlCol="0" anchor="ctr">
              <a:spAutoFit/>
            </a:bodyPr>
            <a:lstStyle/>
            <a:p>
              <a:pPr algn="ctr"/>
              <a:r>
                <a:rPr lang="en-US" dirty="0"/>
                <a:t>E</a:t>
              </a:r>
            </a:p>
          </p:txBody>
        </p:sp>
        <p:sp>
          <p:nvSpPr>
            <p:cNvPr id="8" name="TextBox 56"/>
            <p:cNvSpPr txBox="1"/>
            <p:nvPr/>
          </p:nvSpPr>
          <p:spPr>
            <a:xfrm>
              <a:off x="3886197" y="1065217"/>
              <a:ext cx="457200" cy="381000"/>
            </a:xfrm>
            <a:prstGeom prst="rect">
              <a:avLst/>
            </a:prstGeom>
            <a:noFill/>
            <a:ln>
              <a:solidFill>
                <a:schemeClr val="tx1"/>
              </a:solidFill>
            </a:ln>
          </p:spPr>
          <p:txBody>
            <a:bodyPr wrap="square" rtlCol="0" anchor="ctr">
              <a:spAutoFit/>
            </a:bodyPr>
            <a:lstStyle/>
            <a:p>
              <a:pPr algn="ctr"/>
              <a:r>
                <a:rPr lang="en-US" dirty="0"/>
                <a:t>T</a:t>
              </a:r>
            </a:p>
          </p:txBody>
        </p:sp>
        <p:sp>
          <p:nvSpPr>
            <p:cNvPr id="9" name="TextBox 57"/>
            <p:cNvSpPr txBox="1"/>
            <p:nvPr/>
          </p:nvSpPr>
          <p:spPr>
            <a:xfrm>
              <a:off x="4724397" y="1065089"/>
              <a:ext cx="457200" cy="381000"/>
            </a:xfrm>
            <a:prstGeom prst="rect">
              <a:avLst/>
            </a:prstGeom>
            <a:noFill/>
            <a:ln>
              <a:solidFill>
                <a:schemeClr val="tx1"/>
              </a:solidFill>
            </a:ln>
          </p:spPr>
          <p:txBody>
            <a:bodyPr wrap="square" rtlCol="0" anchor="ctr">
              <a:spAutoFit/>
            </a:bodyPr>
            <a:lstStyle/>
            <a:p>
              <a:pPr algn="ctr"/>
              <a:r>
                <a:rPr lang="en-US" dirty="0"/>
                <a:t>D</a:t>
              </a:r>
            </a:p>
          </p:txBody>
        </p:sp>
        <p:sp>
          <p:nvSpPr>
            <p:cNvPr id="10" name="TextBox 58"/>
            <p:cNvSpPr txBox="1"/>
            <p:nvPr/>
          </p:nvSpPr>
          <p:spPr>
            <a:xfrm>
              <a:off x="6083297" y="1446217"/>
              <a:ext cx="457200" cy="381000"/>
            </a:xfrm>
            <a:prstGeom prst="rect">
              <a:avLst/>
            </a:prstGeom>
            <a:noFill/>
            <a:ln>
              <a:solidFill>
                <a:schemeClr val="tx1"/>
              </a:solidFill>
            </a:ln>
          </p:spPr>
          <p:txBody>
            <a:bodyPr wrap="square" rtlCol="0" anchor="ctr">
              <a:spAutoFit/>
            </a:bodyPr>
            <a:lstStyle/>
            <a:p>
              <a:pPr algn="ctr"/>
              <a:r>
                <a:rPr lang="en-US" dirty="0"/>
                <a:t>V</a:t>
              </a:r>
            </a:p>
          </p:txBody>
        </p:sp>
        <p:cxnSp>
          <p:nvCxnSpPr>
            <p:cNvPr id="11" name="Elbow Connector 59"/>
            <p:cNvCxnSpPr>
              <a:stCxn id="12" idx="4"/>
              <a:endCxn id="6" idx="1"/>
            </p:cNvCxnSpPr>
            <p:nvPr/>
          </p:nvCxnSpPr>
          <p:spPr>
            <a:xfrm rot="16200000" flipH="1">
              <a:off x="1485833" y="1293753"/>
              <a:ext cx="343028"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60"/>
            <p:cNvSpPr/>
            <p:nvPr/>
          </p:nvSpPr>
          <p:spPr>
            <a:xfrm>
              <a:off x="1447797" y="121748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2"/>
            <p:cNvSpPr/>
            <p:nvPr/>
          </p:nvSpPr>
          <p:spPr>
            <a:xfrm>
              <a:off x="25145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63"/>
            <p:cNvSpPr/>
            <p:nvPr/>
          </p:nvSpPr>
          <p:spPr>
            <a:xfrm>
              <a:off x="5707582"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4"/>
            <p:cNvSpPr/>
            <p:nvPr/>
          </p:nvSpPr>
          <p:spPr>
            <a:xfrm>
              <a:off x="68579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66"/>
            <p:cNvCxnSpPr>
              <a:stCxn id="12" idx="0"/>
              <a:endCxn id="13" idx="0"/>
            </p:cNvCxnSpPr>
            <p:nvPr/>
          </p:nvCxnSpPr>
          <p:spPr>
            <a:xfrm rot="16200000" flipH="1">
              <a:off x="2019233" y="684153"/>
              <a:ext cx="128" cy="1066800"/>
            </a:xfrm>
            <a:prstGeom prst="bentConnector3">
              <a:avLst>
                <a:gd name="adj1" fmla="val -21580156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67"/>
            <p:cNvCxnSpPr>
              <a:stCxn id="6" idx="3"/>
              <a:endCxn id="13" idx="4"/>
            </p:cNvCxnSpPr>
            <p:nvPr/>
          </p:nvCxnSpPr>
          <p:spPr>
            <a:xfrm flipV="1">
              <a:off x="2285997" y="1293817"/>
              <a:ext cx="2667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69"/>
            <p:cNvCxnSpPr>
              <a:stCxn id="13" idx="6"/>
              <a:endCxn id="7" idx="1"/>
            </p:cNvCxnSpPr>
            <p:nvPr/>
          </p:nvCxnSpPr>
          <p:spPr>
            <a:xfrm flipV="1">
              <a:off x="2590797" y="1253336"/>
              <a:ext cx="4572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70"/>
            <p:cNvCxnSpPr>
              <a:endCxn id="12" idx="2"/>
            </p:cNvCxnSpPr>
            <p:nvPr/>
          </p:nvCxnSpPr>
          <p:spPr>
            <a:xfrm>
              <a:off x="1066797" y="1254527"/>
              <a:ext cx="381000" cy="1062"/>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72"/>
            <p:cNvCxnSpPr>
              <a:stCxn id="7" idx="3"/>
              <a:endCxn id="8" idx="1"/>
            </p:cNvCxnSpPr>
            <p:nvPr/>
          </p:nvCxnSpPr>
          <p:spPr>
            <a:xfrm>
              <a:off x="3505197" y="1253336"/>
              <a:ext cx="3810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73"/>
            <p:cNvCxnSpPr>
              <a:stCxn id="8" idx="3"/>
              <a:endCxn id="9" idx="1"/>
            </p:cNvCxnSpPr>
            <p:nvPr/>
          </p:nvCxnSpPr>
          <p:spPr>
            <a:xfrm flipV="1">
              <a:off x="4343397" y="1255589"/>
              <a:ext cx="381000"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75"/>
            <p:cNvCxnSpPr>
              <a:stCxn id="9" idx="3"/>
              <a:endCxn id="14" idx="2"/>
            </p:cNvCxnSpPr>
            <p:nvPr/>
          </p:nvCxnSpPr>
          <p:spPr>
            <a:xfrm>
              <a:off x="5181597" y="1255589"/>
              <a:ext cx="525985"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76"/>
            <p:cNvCxnSpPr>
              <a:stCxn id="14" idx="0"/>
              <a:endCxn id="15" idx="0"/>
            </p:cNvCxnSpPr>
            <p:nvPr/>
          </p:nvCxnSpPr>
          <p:spPr>
            <a:xfrm rot="5400000" flipH="1" flipV="1">
              <a:off x="6320889" y="642410"/>
              <a:ext cx="12700" cy="1150415"/>
            </a:xfrm>
            <a:prstGeom prst="bentConnector3">
              <a:avLst>
                <a:gd name="adj1" fmla="val 240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77"/>
            <p:cNvCxnSpPr>
              <a:stCxn id="14" idx="4"/>
              <a:endCxn id="10" idx="1"/>
            </p:cNvCxnSpPr>
            <p:nvPr/>
          </p:nvCxnSpPr>
          <p:spPr>
            <a:xfrm rot="16200000" flipH="1">
              <a:off x="5743039" y="1296459"/>
              <a:ext cx="342900" cy="33761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79"/>
            <p:cNvCxnSpPr>
              <a:stCxn id="10" idx="3"/>
              <a:endCxn id="15" idx="4"/>
            </p:cNvCxnSpPr>
            <p:nvPr/>
          </p:nvCxnSpPr>
          <p:spPr>
            <a:xfrm flipV="1">
              <a:off x="6540497" y="1293817"/>
              <a:ext cx="3556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71"/>
            <p:cNvCxnSpPr/>
            <p:nvPr/>
          </p:nvCxnSpPr>
          <p:spPr>
            <a:xfrm>
              <a:off x="6540497" y="1751017"/>
              <a:ext cx="10033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71"/>
            <p:cNvCxnSpPr>
              <a:stCxn id="15" idx="6"/>
            </p:cNvCxnSpPr>
            <p:nvPr/>
          </p:nvCxnSpPr>
          <p:spPr>
            <a:xfrm flipV="1">
              <a:off x="6934197" y="1253336"/>
              <a:ext cx="609597"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71"/>
            <p:cNvCxnSpPr>
              <a:cxnSpLocks/>
              <a:endCxn id="6" idx="2"/>
            </p:cNvCxnSpPr>
            <p:nvPr/>
          </p:nvCxnSpPr>
          <p:spPr>
            <a:xfrm flipH="1" flipV="1">
              <a:off x="2057397" y="1827217"/>
              <a:ext cx="1" cy="44427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71"/>
            <p:cNvCxnSpPr>
              <a:cxnSpLocks/>
              <a:endCxn id="7" idx="2"/>
            </p:cNvCxnSpPr>
            <p:nvPr/>
          </p:nvCxnSpPr>
          <p:spPr>
            <a:xfrm flipH="1" flipV="1">
              <a:off x="3276597" y="1443836"/>
              <a:ext cx="2046" cy="82765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71"/>
            <p:cNvCxnSpPr>
              <a:cxnSpLocks/>
              <a:endCxn id="9" idx="2"/>
            </p:cNvCxnSpPr>
            <p:nvPr/>
          </p:nvCxnSpPr>
          <p:spPr>
            <a:xfrm flipV="1">
              <a:off x="4952997" y="1446089"/>
              <a:ext cx="0" cy="82540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71"/>
            <p:cNvCxnSpPr>
              <a:cxnSpLocks/>
            </p:cNvCxnSpPr>
            <p:nvPr/>
          </p:nvCxnSpPr>
          <p:spPr>
            <a:xfrm flipH="1" flipV="1">
              <a:off x="6305548" y="1827217"/>
              <a:ext cx="4687" cy="444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89"/>
            <p:cNvSpPr txBox="1"/>
            <p:nvPr/>
          </p:nvSpPr>
          <p:spPr>
            <a:xfrm>
              <a:off x="1131685" y="971550"/>
              <a:ext cx="236851" cy="222825"/>
            </a:xfrm>
            <a:prstGeom prst="rect">
              <a:avLst/>
            </a:prstGeom>
            <a:noFill/>
          </p:spPr>
          <p:txBody>
            <a:bodyPr wrap="none" rtlCol="0">
              <a:spAutoFit/>
            </a:bodyPr>
            <a:lstStyle/>
            <a:p>
              <a:r>
                <a:rPr lang="en-US" sz="2000" dirty="0"/>
                <a:t>M</a:t>
              </a:r>
            </a:p>
          </p:txBody>
        </p:sp>
        <p:sp>
          <p:nvSpPr>
            <p:cNvPr id="34" name="TextBox 91"/>
            <p:cNvSpPr txBox="1"/>
            <p:nvPr/>
          </p:nvSpPr>
          <p:spPr>
            <a:xfrm>
              <a:off x="2057397" y="2055817"/>
              <a:ext cx="217881" cy="188544"/>
            </a:xfrm>
            <a:prstGeom prst="rect">
              <a:avLst/>
            </a:prstGeom>
            <a:noFill/>
          </p:spPr>
          <p:txBody>
            <a:bodyPr wrap="none" rtlCol="0">
              <a:spAutoFit/>
            </a:bodyPr>
            <a:lstStyle/>
            <a:p>
              <a:r>
                <a:rPr lang="en-US" sz="1600" dirty="0"/>
                <a:t>K</a:t>
              </a:r>
              <a:r>
                <a:rPr lang="en-US" sz="1600" baseline="-25000" dirty="0"/>
                <a:t>P</a:t>
              </a:r>
            </a:p>
          </p:txBody>
        </p:sp>
        <p:sp>
          <p:nvSpPr>
            <p:cNvPr id="35" name="TextBox 92"/>
            <p:cNvSpPr txBox="1"/>
            <p:nvPr/>
          </p:nvSpPr>
          <p:spPr>
            <a:xfrm>
              <a:off x="3278643" y="2055817"/>
              <a:ext cx="214267" cy="188544"/>
            </a:xfrm>
            <a:prstGeom prst="rect">
              <a:avLst/>
            </a:prstGeom>
            <a:noFill/>
          </p:spPr>
          <p:txBody>
            <a:bodyPr wrap="none" rtlCol="0">
              <a:spAutoFit/>
            </a:bodyPr>
            <a:lstStyle/>
            <a:p>
              <a:r>
                <a:rPr lang="en-US" sz="1600" dirty="0"/>
                <a:t>K</a:t>
              </a:r>
              <a:r>
                <a:rPr lang="en-US" sz="1600" baseline="-25000" dirty="0"/>
                <a:t>E</a:t>
              </a:r>
            </a:p>
          </p:txBody>
        </p:sp>
        <p:sp>
          <p:nvSpPr>
            <p:cNvPr id="36" name="TextBox 93"/>
            <p:cNvSpPr txBox="1"/>
            <p:nvPr/>
          </p:nvSpPr>
          <p:spPr>
            <a:xfrm>
              <a:off x="4948234" y="2055817"/>
              <a:ext cx="229624" cy="188544"/>
            </a:xfrm>
            <a:prstGeom prst="rect">
              <a:avLst/>
            </a:prstGeom>
            <a:noFill/>
          </p:spPr>
          <p:txBody>
            <a:bodyPr wrap="none" rtlCol="0">
              <a:spAutoFit/>
            </a:bodyPr>
            <a:lstStyle/>
            <a:p>
              <a:r>
                <a:rPr lang="en-US" sz="1600" dirty="0"/>
                <a:t>K</a:t>
              </a:r>
              <a:r>
                <a:rPr lang="en-US" sz="1600" baseline="-25000" dirty="0"/>
                <a:t>D</a:t>
              </a:r>
            </a:p>
          </p:txBody>
        </p:sp>
        <p:sp>
          <p:nvSpPr>
            <p:cNvPr id="37" name="TextBox 96"/>
            <p:cNvSpPr txBox="1"/>
            <p:nvPr/>
          </p:nvSpPr>
          <p:spPr>
            <a:xfrm>
              <a:off x="2552697" y="977527"/>
              <a:ext cx="508750" cy="222825"/>
            </a:xfrm>
            <a:prstGeom prst="rect">
              <a:avLst/>
            </a:prstGeom>
            <a:noFill/>
          </p:spPr>
          <p:txBody>
            <a:bodyPr wrap="none" rtlCol="0">
              <a:spAutoFit/>
            </a:bodyPr>
            <a:lstStyle/>
            <a:p>
              <a:r>
                <a:rPr lang="en-US" sz="2000" dirty="0"/>
                <a:t>(M, P)</a:t>
              </a:r>
            </a:p>
          </p:txBody>
        </p:sp>
        <p:sp>
          <p:nvSpPr>
            <p:cNvPr id="38" name="TextBox 97"/>
            <p:cNvSpPr txBox="1"/>
            <p:nvPr/>
          </p:nvSpPr>
          <p:spPr>
            <a:xfrm>
              <a:off x="3537641" y="981487"/>
              <a:ext cx="221494" cy="222825"/>
            </a:xfrm>
            <a:prstGeom prst="rect">
              <a:avLst/>
            </a:prstGeom>
            <a:noFill/>
          </p:spPr>
          <p:txBody>
            <a:bodyPr wrap="none" rtlCol="0">
              <a:spAutoFit/>
            </a:bodyPr>
            <a:lstStyle/>
            <a:p>
              <a:r>
                <a:rPr lang="en-US" sz="2000" dirty="0"/>
                <a:t>C</a:t>
              </a:r>
            </a:p>
          </p:txBody>
        </p:sp>
        <p:sp>
          <p:nvSpPr>
            <p:cNvPr id="39" name="TextBox 106"/>
            <p:cNvSpPr txBox="1"/>
            <p:nvPr/>
          </p:nvSpPr>
          <p:spPr>
            <a:xfrm>
              <a:off x="4400687" y="991309"/>
              <a:ext cx="209751" cy="205684"/>
            </a:xfrm>
            <a:prstGeom prst="rect">
              <a:avLst/>
            </a:prstGeom>
            <a:noFill/>
          </p:spPr>
          <p:txBody>
            <a:bodyPr wrap="none" rtlCol="0">
              <a:spAutoFit/>
            </a:bodyPr>
            <a:lstStyle/>
            <a:p>
              <a:r>
                <a:rPr lang="en-US" dirty="0"/>
                <a:t>C</a:t>
              </a:r>
            </a:p>
          </p:txBody>
        </p:sp>
        <p:sp>
          <p:nvSpPr>
            <p:cNvPr id="40" name="TextBox 107"/>
            <p:cNvSpPr txBox="1"/>
            <p:nvPr/>
          </p:nvSpPr>
          <p:spPr>
            <a:xfrm>
              <a:off x="5163101" y="991859"/>
              <a:ext cx="508750" cy="222825"/>
            </a:xfrm>
            <a:prstGeom prst="rect">
              <a:avLst/>
            </a:prstGeom>
            <a:noFill/>
          </p:spPr>
          <p:txBody>
            <a:bodyPr wrap="none" rtlCol="0">
              <a:spAutoFit/>
            </a:bodyPr>
            <a:lstStyle/>
            <a:p>
              <a:r>
                <a:rPr lang="en-US" sz="2000" dirty="0"/>
                <a:t>(M, P)</a:t>
              </a:r>
            </a:p>
          </p:txBody>
        </p:sp>
        <p:sp>
          <p:nvSpPr>
            <p:cNvPr id="41" name="TextBox 109"/>
            <p:cNvSpPr txBox="1"/>
            <p:nvPr/>
          </p:nvSpPr>
          <p:spPr>
            <a:xfrm>
              <a:off x="6310235" y="2055816"/>
              <a:ext cx="217881" cy="188544"/>
            </a:xfrm>
            <a:prstGeom prst="rect">
              <a:avLst/>
            </a:prstGeom>
            <a:noFill/>
          </p:spPr>
          <p:txBody>
            <a:bodyPr wrap="none" rtlCol="0">
              <a:spAutoFit/>
            </a:bodyPr>
            <a:lstStyle/>
            <a:p>
              <a:r>
                <a:rPr lang="en-US" sz="1600" dirty="0"/>
                <a:t>K</a:t>
              </a:r>
              <a:r>
                <a:rPr lang="en-US" sz="1600" baseline="-25000" dirty="0"/>
                <a:t>P</a:t>
              </a:r>
            </a:p>
          </p:txBody>
        </p:sp>
        <p:sp>
          <p:nvSpPr>
            <p:cNvPr id="42" name="TextBox 121"/>
            <p:cNvSpPr txBox="1"/>
            <p:nvPr/>
          </p:nvSpPr>
          <p:spPr>
            <a:xfrm>
              <a:off x="2375113" y="1608951"/>
              <a:ext cx="189878" cy="222825"/>
            </a:xfrm>
            <a:prstGeom prst="rect">
              <a:avLst/>
            </a:prstGeom>
            <a:noFill/>
          </p:spPr>
          <p:txBody>
            <a:bodyPr wrap="none" rtlCol="0">
              <a:spAutoFit/>
            </a:bodyPr>
            <a:lstStyle/>
            <a:p>
              <a:r>
                <a:rPr lang="en-US" sz="2000" dirty="0"/>
                <a:t>P</a:t>
              </a:r>
            </a:p>
          </p:txBody>
        </p:sp>
        <p:sp>
          <p:nvSpPr>
            <p:cNvPr id="43" name="TextBox 122"/>
            <p:cNvSpPr txBox="1"/>
            <p:nvPr/>
          </p:nvSpPr>
          <p:spPr>
            <a:xfrm>
              <a:off x="6934197" y="924336"/>
              <a:ext cx="236851" cy="222825"/>
            </a:xfrm>
            <a:prstGeom prst="rect">
              <a:avLst/>
            </a:prstGeom>
            <a:noFill/>
          </p:spPr>
          <p:txBody>
            <a:bodyPr wrap="none" rtlCol="0">
              <a:spAutoFit/>
            </a:bodyPr>
            <a:lstStyle/>
            <a:p>
              <a:r>
                <a:rPr lang="en-US" sz="2000" dirty="0"/>
                <a:t>M</a:t>
              </a:r>
            </a:p>
          </p:txBody>
        </p:sp>
        <p:sp>
          <p:nvSpPr>
            <p:cNvPr id="44" name="TextBox 123"/>
            <p:cNvSpPr txBox="1"/>
            <p:nvPr/>
          </p:nvSpPr>
          <p:spPr>
            <a:xfrm>
              <a:off x="6934197" y="1345818"/>
              <a:ext cx="920192" cy="411368"/>
            </a:xfrm>
            <a:prstGeom prst="rect">
              <a:avLst/>
            </a:prstGeom>
            <a:noFill/>
          </p:spPr>
          <p:txBody>
            <a:bodyPr wrap="square" rtlCol="0">
              <a:spAutoFit/>
            </a:bodyPr>
            <a:lstStyle/>
            <a:p>
              <a:r>
                <a:rPr lang="en-US" sz="1400" dirty="0"/>
                <a:t>Message is authentic, </a:t>
              </a:r>
              <a:r>
                <a:rPr lang="en-US" sz="1400" i="1" dirty="0"/>
                <a:t>yes/no</a:t>
              </a:r>
            </a:p>
          </p:txBody>
        </p:sp>
        <p:sp>
          <p:nvSpPr>
            <p:cNvPr id="45" name="TextBox 124"/>
            <p:cNvSpPr txBox="1"/>
            <p:nvPr/>
          </p:nvSpPr>
          <p:spPr>
            <a:xfrm>
              <a:off x="2584089" y="604450"/>
              <a:ext cx="616311" cy="222825"/>
            </a:xfrm>
            <a:prstGeom prst="rect">
              <a:avLst/>
            </a:prstGeom>
            <a:noFill/>
          </p:spPr>
          <p:txBody>
            <a:bodyPr wrap="square" rtlCol="0">
              <a:spAutoFit/>
            </a:bodyPr>
            <a:lstStyle/>
            <a:p>
              <a:r>
                <a:rPr lang="cs-CZ" sz="2000" b="1" u="sng" dirty="0">
                  <a:solidFill>
                    <a:srgbClr val="FFFF00"/>
                  </a:solidFill>
                </a:rPr>
                <a:t>Adam</a:t>
              </a:r>
              <a:endParaRPr lang="en-US" sz="2000" b="1" u="sng" dirty="0">
                <a:solidFill>
                  <a:srgbClr val="FFFF00"/>
                </a:solidFill>
              </a:endParaRPr>
            </a:p>
          </p:txBody>
        </p:sp>
        <p:sp>
          <p:nvSpPr>
            <p:cNvPr id="46" name="TextBox 125"/>
            <p:cNvSpPr txBox="1"/>
            <p:nvPr/>
          </p:nvSpPr>
          <p:spPr>
            <a:xfrm>
              <a:off x="4468745" y="604450"/>
              <a:ext cx="616311" cy="222825"/>
            </a:xfrm>
            <a:prstGeom prst="rect">
              <a:avLst/>
            </a:prstGeom>
            <a:noFill/>
          </p:spPr>
          <p:txBody>
            <a:bodyPr wrap="square" rtlCol="0">
              <a:spAutoFit/>
            </a:bodyPr>
            <a:lstStyle>
              <a:defPPr>
                <a:defRPr lang="en-US"/>
              </a:defPPr>
              <a:lvl1pPr>
                <a:defRPr sz="1200" b="1" u="sng">
                  <a:solidFill>
                    <a:schemeClr val="accent6">
                      <a:lumMod val="75000"/>
                    </a:schemeClr>
                  </a:solidFill>
                </a:defRPr>
              </a:lvl1pPr>
            </a:lstStyle>
            <a:p>
              <a:r>
                <a:rPr lang="cs-CZ" sz="2000" dirty="0">
                  <a:solidFill>
                    <a:srgbClr val="FFFF00"/>
                  </a:solidFill>
                </a:rPr>
                <a:t>Eva</a:t>
              </a:r>
              <a:endParaRPr lang="en-US" sz="2000" dirty="0">
                <a:solidFill>
                  <a:srgbClr val="FFFF00"/>
                </a:solidFill>
              </a:endParaRPr>
            </a:p>
          </p:txBody>
        </p:sp>
        <p:sp>
          <p:nvSpPr>
            <p:cNvPr id="47" name="TextBox 126"/>
            <p:cNvSpPr txBox="1"/>
            <p:nvPr/>
          </p:nvSpPr>
          <p:spPr>
            <a:xfrm>
              <a:off x="1828800" y="647337"/>
              <a:ext cx="236851" cy="222825"/>
            </a:xfrm>
            <a:prstGeom prst="rect">
              <a:avLst/>
            </a:prstGeom>
            <a:noFill/>
          </p:spPr>
          <p:txBody>
            <a:bodyPr wrap="none" rtlCol="0">
              <a:spAutoFit/>
            </a:bodyPr>
            <a:lstStyle/>
            <a:p>
              <a:r>
                <a:rPr lang="en-US" sz="2000" dirty="0"/>
                <a:t>M</a:t>
              </a:r>
            </a:p>
          </p:txBody>
        </p:sp>
        <p:sp>
          <p:nvSpPr>
            <p:cNvPr id="49" name="TextBox 128"/>
            <p:cNvSpPr txBox="1"/>
            <p:nvPr/>
          </p:nvSpPr>
          <p:spPr>
            <a:xfrm>
              <a:off x="6153841" y="647337"/>
              <a:ext cx="236851" cy="222825"/>
            </a:xfrm>
            <a:prstGeom prst="rect">
              <a:avLst/>
            </a:prstGeom>
            <a:noFill/>
          </p:spPr>
          <p:txBody>
            <a:bodyPr wrap="none" rtlCol="0">
              <a:spAutoFit/>
            </a:bodyPr>
            <a:lstStyle/>
            <a:p>
              <a:r>
                <a:rPr lang="en-US" sz="2000" dirty="0"/>
                <a:t>M</a:t>
              </a:r>
            </a:p>
          </p:txBody>
        </p:sp>
        <p:sp>
          <p:nvSpPr>
            <p:cNvPr id="50" name="TextBox 129"/>
            <p:cNvSpPr txBox="1"/>
            <p:nvPr/>
          </p:nvSpPr>
          <p:spPr>
            <a:xfrm>
              <a:off x="5638800" y="1608951"/>
              <a:ext cx="264816" cy="276999"/>
            </a:xfrm>
            <a:prstGeom prst="rect">
              <a:avLst/>
            </a:prstGeom>
            <a:noFill/>
          </p:spPr>
          <p:txBody>
            <a:bodyPr wrap="none" rtlCol="0">
              <a:spAutoFit/>
            </a:bodyPr>
            <a:lstStyle/>
            <a:p>
              <a:r>
                <a:rPr lang="en-US" sz="1200" dirty="0"/>
                <a:t>P</a:t>
              </a:r>
            </a:p>
          </p:txBody>
        </p:sp>
      </p:grpSp>
      <p:sp>
        <p:nvSpPr>
          <p:cNvPr id="57" name="TextBox 111"/>
          <p:cNvSpPr txBox="1"/>
          <p:nvPr/>
        </p:nvSpPr>
        <p:spPr>
          <a:xfrm>
            <a:off x="29364" y="4381499"/>
            <a:ext cx="5113551" cy="2339102"/>
          </a:xfrm>
          <a:prstGeom prst="rect">
            <a:avLst/>
          </a:prstGeom>
          <a:noFill/>
        </p:spPr>
        <p:txBody>
          <a:bodyPr wrap="square" rtlCol="0">
            <a:spAutoFit/>
          </a:bodyPr>
          <a:lstStyle/>
          <a:p>
            <a:pPr marL="0" lvl="2" defTabSz="457200">
              <a:spcBef>
                <a:spcPts val="600"/>
              </a:spcBef>
            </a:pPr>
            <a:r>
              <a:rPr lang="en-US" b="1" dirty="0">
                <a:latin typeface="Arial"/>
              </a:rPr>
              <a:t>Legend:</a:t>
            </a:r>
            <a:endParaRPr lang="en-US" b="1" u="sng" dirty="0"/>
          </a:p>
          <a:p>
            <a:r>
              <a:rPr lang="en-US" sz="1600" b="1" dirty="0"/>
              <a:t>M</a:t>
            </a:r>
            <a:r>
              <a:rPr lang="en-US" sz="1600" dirty="0"/>
              <a:t> – </a:t>
            </a:r>
            <a:r>
              <a:rPr lang="cs-CZ" sz="1600" dirty="0"/>
              <a:t>Zpráva</a:t>
            </a:r>
            <a:r>
              <a:rPr lang="en-US" sz="1600" dirty="0"/>
              <a:t> </a:t>
            </a:r>
            <a:r>
              <a:rPr lang="en-US" sz="1600" dirty="0">
                <a:sym typeface="Wingdings" panose="05000000000000000000" pitchFamily="2" charset="2"/>
              </a:rPr>
              <a:t></a:t>
            </a:r>
            <a:r>
              <a:rPr lang="en-US" sz="1600" dirty="0"/>
              <a:t> HTML in HTTP</a:t>
            </a:r>
          </a:p>
          <a:p>
            <a:r>
              <a:rPr lang="en-US" sz="1600" b="1" dirty="0"/>
              <a:t>Q</a:t>
            </a:r>
            <a:r>
              <a:rPr lang="en-US" sz="1600" dirty="0"/>
              <a:t> – </a:t>
            </a:r>
            <a:r>
              <a:rPr lang="cs-CZ" sz="1600" dirty="0"/>
              <a:t>Pečetící </a:t>
            </a:r>
            <a:r>
              <a:rPr lang="en-US" sz="1600" dirty="0"/>
              <a:t> </a:t>
            </a:r>
            <a:r>
              <a:rPr lang="cs-CZ" sz="1600" dirty="0"/>
              <a:t>(Podpisový) stroj</a:t>
            </a:r>
            <a:r>
              <a:rPr lang="en-US" sz="1600" dirty="0"/>
              <a:t> </a:t>
            </a:r>
            <a:r>
              <a:rPr lang="en-US" sz="1600" dirty="0">
                <a:sym typeface="Wingdings" panose="05000000000000000000" pitchFamily="2" charset="2"/>
              </a:rPr>
              <a:t></a:t>
            </a:r>
            <a:r>
              <a:rPr lang="en-US" sz="1600" dirty="0"/>
              <a:t> SHA-256 </a:t>
            </a:r>
          </a:p>
          <a:p>
            <a:r>
              <a:rPr lang="en-US" sz="1600" b="1" dirty="0"/>
              <a:t>E</a:t>
            </a:r>
            <a:r>
              <a:rPr lang="en-US" sz="1600" dirty="0"/>
              <a:t> – </a:t>
            </a:r>
            <a:r>
              <a:rPr lang="cs-CZ" sz="1600" dirty="0"/>
              <a:t>Šifrovací stroj</a:t>
            </a:r>
            <a:r>
              <a:rPr lang="en-US" sz="1600" dirty="0"/>
              <a:t> </a:t>
            </a:r>
            <a:r>
              <a:rPr lang="en-US" sz="1600" dirty="0">
                <a:sym typeface="Wingdings" panose="05000000000000000000" pitchFamily="2" charset="2"/>
              </a:rPr>
              <a:t> CBC</a:t>
            </a:r>
            <a:endParaRPr lang="en-US" sz="1600" dirty="0"/>
          </a:p>
          <a:p>
            <a:r>
              <a:rPr lang="en-US" sz="1600" b="1" dirty="0"/>
              <a:t>P</a:t>
            </a:r>
            <a:r>
              <a:rPr lang="en-US" sz="1600" dirty="0"/>
              <a:t> – </a:t>
            </a:r>
            <a:r>
              <a:rPr lang="cs-CZ" sz="1600" dirty="0"/>
              <a:t>Pečeť (Podpis)</a:t>
            </a:r>
            <a:endParaRPr lang="en-US" sz="1600" dirty="0"/>
          </a:p>
          <a:p>
            <a:r>
              <a:rPr lang="en-US" sz="1600" b="1" dirty="0"/>
              <a:t>C</a:t>
            </a:r>
            <a:r>
              <a:rPr lang="en-US" sz="1600" dirty="0"/>
              <a:t> – </a:t>
            </a:r>
            <a:r>
              <a:rPr lang="cs-CZ" sz="1600" dirty="0"/>
              <a:t>kryptogram s pečetí</a:t>
            </a:r>
            <a:r>
              <a:rPr lang="en-US" sz="1600" dirty="0"/>
              <a:t> (M, P)</a:t>
            </a:r>
          </a:p>
          <a:p>
            <a:r>
              <a:rPr lang="en-US" sz="1600" b="1" dirty="0"/>
              <a:t>T</a:t>
            </a:r>
            <a:r>
              <a:rPr lang="en-US" sz="1600" dirty="0"/>
              <a:t> – </a:t>
            </a:r>
            <a:r>
              <a:rPr lang="cs-CZ" sz="1600" dirty="0"/>
              <a:t>Přenosový stroj</a:t>
            </a:r>
            <a:r>
              <a:rPr lang="en-US" sz="1600" dirty="0"/>
              <a:t> </a:t>
            </a:r>
            <a:r>
              <a:rPr lang="en-US" sz="1600" dirty="0">
                <a:sym typeface="Wingdings" panose="05000000000000000000" pitchFamily="2" charset="2"/>
              </a:rPr>
              <a:t> RSA s AES-128 p</a:t>
            </a:r>
            <a:r>
              <a:rPr lang="cs-CZ" sz="1600" dirty="0" err="1">
                <a:sym typeface="Wingdings" panose="05000000000000000000" pitchFamily="2" charset="2"/>
              </a:rPr>
              <a:t>řes</a:t>
            </a:r>
            <a:r>
              <a:rPr lang="cs-CZ" sz="1600" dirty="0">
                <a:sym typeface="Wingdings" panose="05000000000000000000" pitchFamily="2" charset="2"/>
              </a:rPr>
              <a:t> </a:t>
            </a:r>
            <a:r>
              <a:rPr lang="en-US" sz="1600" dirty="0">
                <a:sym typeface="Wingdings" panose="05000000000000000000" pitchFamily="2" charset="2"/>
              </a:rPr>
              <a:t>TCP/IP</a:t>
            </a:r>
            <a:endParaRPr lang="en-US" sz="1600" dirty="0"/>
          </a:p>
          <a:p>
            <a:r>
              <a:rPr lang="en-US" sz="1600" b="1" dirty="0"/>
              <a:t>D</a:t>
            </a:r>
            <a:r>
              <a:rPr lang="en-US" sz="1600" dirty="0"/>
              <a:t> – De</a:t>
            </a:r>
            <a:r>
              <a:rPr lang="cs-CZ" sz="1600" dirty="0"/>
              <a:t>šifrovací</a:t>
            </a:r>
            <a:r>
              <a:rPr lang="en-US" sz="1600" dirty="0"/>
              <a:t> </a:t>
            </a:r>
            <a:r>
              <a:rPr lang="cs-CZ" sz="1600" dirty="0"/>
              <a:t>stroj </a:t>
            </a:r>
            <a:r>
              <a:rPr lang="en-US" sz="1600" dirty="0">
                <a:sym typeface="Wingdings" panose="05000000000000000000" pitchFamily="2" charset="2"/>
              </a:rPr>
              <a:t> CBC</a:t>
            </a:r>
            <a:endParaRPr lang="en-US" sz="1600" dirty="0"/>
          </a:p>
          <a:p>
            <a:r>
              <a:rPr lang="en-US" sz="1600" b="1" dirty="0"/>
              <a:t>V</a:t>
            </a:r>
            <a:r>
              <a:rPr lang="en-US" sz="1600" dirty="0"/>
              <a:t> – </a:t>
            </a:r>
            <a:r>
              <a:rPr lang="cs-CZ" sz="1600" dirty="0"/>
              <a:t>Ověřovací</a:t>
            </a:r>
            <a:r>
              <a:rPr lang="en-US" sz="1600" dirty="0"/>
              <a:t> </a:t>
            </a:r>
            <a:r>
              <a:rPr lang="cs-CZ" sz="1600" dirty="0"/>
              <a:t>stroj</a:t>
            </a:r>
            <a:r>
              <a:rPr lang="en-US" sz="1600" dirty="0"/>
              <a:t> </a:t>
            </a:r>
            <a:r>
              <a:rPr lang="en-US" sz="1600" dirty="0">
                <a:sym typeface="Wingdings" panose="05000000000000000000" pitchFamily="2" charset="2"/>
              </a:rPr>
              <a:t> SHA-256</a:t>
            </a:r>
            <a:endParaRPr lang="en-US" sz="1600" dirty="0"/>
          </a:p>
        </p:txBody>
      </p:sp>
      <p:sp>
        <p:nvSpPr>
          <p:cNvPr id="58" name="TextBox 113"/>
          <p:cNvSpPr txBox="1"/>
          <p:nvPr/>
        </p:nvSpPr>
        <p:spPr>
          <a:xfrm>
            <a:off x="4290604" y="4466086"/>
            <a:ext cx="4191889" cy="1477328"/>
          </a:xfrm>
          <a:prstGeom prst="rect">
            <a:avLst/>
          </a:prstGeom>
          <a:noFill/>
        </p:spPr>
        <p:txBody>
          <a:bodyPr wrap="square" rtlCol="0">
            <a:spAutoFit/>
          </a:bodyPr>
          <a:lstStyle/>
          <a:p>
            <a:endParaRPr lang="en-US" sz="1400" b="1" u="sng" dirty="0"/>
          </a:p>
          <a:p>
            <a:r>
              <a:rPr lang="en-US" sz="1600" b="1" dirty="0"/>
              <a:t>K</a:t>
            </a:r>
            <a:r>
              <a:rPr lang="en-US" sz="1600" b="1" baseline="-25000" dirty="0"/>
              <a:t>P</a:t>
            </a:r>
            <a:r>
              <a:rPr lang="en-US" sz="1600" dirty="0"/>
              <a:t> – </a:t>
            </a:r>
            <a:r>
              <a:rPr lang="cs-CZ" sz="1600" dirty="0"/>
              <a:t>Veřejný klíč Adama</a:t>
            </a:r>
            <a:endParaRPr lang="en-US" sz="1600" dirty="0"/>
          </a:p>
          <a:p>
            <a:r>
              <a:rPr lang="en-US" sz="1600" b="1" dirty="0"/>
              <a:t>K</a:t>
            </a:r>
            <a:r>
              <a:rPr lang="en-US" sz="1600" b="1" baseline="-25000" dirty="0"/>
              <a:t>E</a:t>
            </a:r>
            <a:r>
              <a:rPr lang="en-US" sz="1600" dirty="0"/>
              <a:t> – </a:t>
            </a:r>
            <a:r>
              <a:rPr lang="cs-CZ" sz="1600" dirty="0"/>
              <a:t>Šifrovací klíč</a:t>
            </a:r>
            <a:r>
              <a:rPr lang="en-US" sz="1600" dirty="0"/>
              <a:t> (</a:t>
            </a:r>
            <a:r>
              <a:rPr lang="cs-CZ" sz="1600" dirty="0"/>
              <a:t>Privátní klíč</a:t>
            </a:r>
            <a:r>
              <a:rPr lang="en-US" sz="1600" dirty="0"/>
              <a:t> </a:t>
            </a:r>
            <a:r>
              <a:rPr lang="cs-CZ" sz="1600" dirty="0"/>
              <a:t>Adama</a:t>
            </a:r>
            <a:r>
              <a:rPr lang="en-US" sz="1600" dirty="0"/>
              <a:t>)</a:t>
            </a:r>
          </a:p>
          <a:p>
            <a:r>
              <a:rPr lang="en-US" sz="1600" b="1" dirty="0"/>
              <a:t>K</a:t>
            </a:r>
            <a:r>
              <a:rPr lang="en-US" sz="1600" b="1" baseline="-25000" dirty="0"/>
              <a:t>D</a:t>
            </a:r>
            <a:r>
              <a:rPr lang="en-US" sz="1600" dirty="0"/>
              <a:t> – De</a:t>
            </a:r>
            <a:r>
              <a:rPr lang="cs-CZ" sz="1600" dirty="0"/>
              <a:t>šifrovací klíč</a:t>
            </a:r>
            <a:r>
              <a:rPr lang="en-US" sz="1600" dirty="0"/>
              <a:t> (</a:t>
            </a:r>
            <a:r>
              <a:rPr lang="cs-CZ" sz="1600" dirty="0"/>
              <a:t>Privátní klíč</a:t>
            </a:r>
            <a:r>
              <a:rPr lang="en-US" sz="1600" dirty="0"/>
              <a:t> </a:t>
            </a:r>
            <a:r>
              <a:rPr lang="cs-CZ" sz="1600" dirty="0"/>
              <a:t>Evy</a:t>
            </a:r>
            <a:r>
              <a:rPr lang="en-US" sz="1600" dirty="0"/>
              <a:t>)</a:t>
            </a:r>
          </a:p>
          <a:p>
            <a:r>
              <a:rPr lang="en-US" sz="1600" b="1" dirty="0"/>
              <a:t>PKI</a:t>
            </a:r>
            <a:r>
              <a:rPr lang="en-US" sz="1600" dirty="0"/>
              <a:t> – Public Key Infrastructure</a:t>
            </a:r>
          </a:p>
          <a:p>
            <a:endParaRPr lang="en-US" sz="1200" dirty="0"/>
          </a:p>
        </p:txBody>
      </p:sp>
    </p:spTree>
    <p:extLst>
      <p:ext uri="{BB962C8B-B14F-4D97-AF65-F5344CB8AC3E}">
        <p14:creationId xmlns:p14="http://schemas.microsoft.com/office/powerpoint/2010/main" val="75918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sp>
        <p:nvSpPr>
          <p:cNvPr id="5" name="TextBox 6"/>
          <p:cNvSpPr txBox="1"/>
          <p:nvPr/>
        </p:nvSpPr>
        <p:spPr>
          <a:xfrm>
            <a:off x="1927840" y="1413327"/>
            <a:ext cx="844574" cy="338554"/>
          </a:xfrm>
          <a:prstGeom prst="rect">
            <a:avLst/>
          </a:prstGeom>
          <a:noFill/>
        </p:spPr>
        <p:txBody>
          <a:bodyPr wrap="square" rtlCol="0">
            <a:spAutoFit/>
          </a:bodyPr>
          <a:lstStyle/>
          <a:p>
            <a:r>
              <a:rPr lang="cs-CZ" sz="1600" b="1" u="sng" dirty="0">
                <a:solidFill>
                  <a:srgbClr val="FFFF00"/>
                </a:solidFill>
              </a:rPr>
              <a:t>Adam</a:t>
            </a:r>
            <a:endParaRPr lang="en-US" sz="1600" b="1" u="sng" dirty="0">
              <a:solidFill>
                <a:srgbClr val="FFFF00"/>
              </a:solidFill>
            </a:endParaRPr>
          </a:p>
        </p:txBody>
      </p:sp>
      <p:sp>
        <p:nvSpPr>
          <p:cNvPr id="6" name="Rectangle 5"/>
          <p:cNvSpPr/>
          <p:nvPr/>
        </p:nvSpPr>
        <p:spPr>
          <a:xfrm>
            <a:off x="1146559" y="1810975"/>
            <a:ext cx="1858102" cy="1272184"/>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prvočísla (</a:t>
            </a:r>
            <a:r>
              <a:rPr lang="cs-CZ" sz="1600" i="1" dirty="0" err="1">
                <a:solidFill>
                  <a:schemeClr val="tx1"/>
                </a:solidFill>
              </a:rPr>
              <a:t>g,p</a:t>
            </a:r>
            <a:r>
              <a:rPr lang="cs-CZ" sz="1600" dirty="0">
                <a:solidFill>
                  <a:schemeClr val="tx1"/>
                </a:solidFill>
              </a:rPr>
              <a:t>)</a:t>
            </a:r>
          </a:p>
          <a:p>
            <a:pPr algn="ctr"/>
            <a:r>
              <a:rPr lang="cs-CZ" sz="1600" dirty="0">
                <a:solidFill>
                  <a:schemeClr val="tx1"/>
                </a:solidFill>
              </a:rPr>
              <a:t>+</a:t>
            </a:r>
          </a:p>
          <a:p>
            <a:pPr algn="ctr"/>
            <a:r>
              <a:rPr lang="cs-CZ" sz="1600" dirty="0">
                <a:solidFill>
                  <a:schemeClr val="tx1"/>
                </a:solidFill>
              </a:rPr>
              <a:t>Přirozené číslo (</a:t>
            </a:r>
            <a:r>
              <a:rPr lang="cs-CZ" sz="1600" i="1" dirty="0">
                <a:solidFill>
                  <a:schemeClr val="tx1"/>
                </a:solidFill>
              </a:rPr>
              <a:t>a</a:t>
            </a:r>
            <a:r>
              <a:rPr lang="cs-CZ" sz="1600" dirty="0">
                <a:solidFill>
                  <a:schemeClr val="tx1"/>
                </a:solidFill>
              </a:rPr>
              <a:t>)</a:t>
            </a:r>
          </a:p>
        </p:txBody>
      </p:sp>
      <p:sp>
        <p:nvSpPr>
          <p:cNvPr id="7" name="Rectangle 8"/>
          <p:cNvSpPr/>
          <p:nvPr/>
        </p:nvSpPr>
        <p:spPr>
          <a:xfrm>
            <a:off x="1146559" y="342045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8" name="Rectangle 9"/>
          <p:cNvSpPr/>
          <p:nvPr/>
        </p:nvSpPr>
        <p:spPr>
          <a:xfrm>
            <a:off x="144417" y="45939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 </a:t>
            </a:r>
            <a:br>
              <a:rPr lang="en-US" sz="1600" dirty="0">
                <a:solidFill>
                  <a:schemeClr val="tx1"/>
                </a:solidFill>
              </a:rPr>
            </a:br>
            <a:r>
              <a:rPr lang="cs-CZ" sz="1600" dirty="0">
                <a:solidFill>
                  <a:schemeClr val="tx1"/>
                </a:solidFill>
              </a:rPr>
              <a:t>Adam</a:t>
            </a:r>
            <a:r>
              <a:rPr lang="en-US" sz="1600" dirty="0">
                <a:solidFill>
                  <a:schemeClr val="tx1"/>
                </a:solidFill>
              </a:rPr>
              <a:t> (</a:t>
            </a:r>
            <a:r>
              <a:rPr lang="en-US" sz="1600" dirty="0" err="1">
                <a:solidFill>
                  <a:schemeClr val="tx1"/>
                </a:solidFill>
              </a:rPr>
              <a:t>K</a:t>
            </a:r>
            <a:r>
              <a:rPr lang="en-US" sz="1600" baseline="-25000" dirty="0" err="1">
                <a:solidFill>
                  <a:schemeClr val="tx1"/>
                </a:solidFill>
              </a:rPr>
              <a:t>PrA</a:t>
            </a:r>
            <a:r>
              <a:rPr lang="en-US" sz="1600" dirty="0">
                <a:solidFill>
                  <a:schemeClr val="tx1"/>
                </a:solidFill>
              </a:rPr>
              <a:t>)</a:t>
            </a:r>
          </a:p>
        </p:txBody>
      </p:sp>
      <p:sp>
        <p:nvSpPr>
          <p:cNvPr id="9" name="Rectangle 10"/>
          <p:cNvSpPr/>
          <p:nvPr/>
        </p:nvSpPr>
        <p:spPr>
          <a:xfrm>
            <a:off x="2278017" y="45939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Adam</a:t>
            </a:r>
            <a:r>
              <a:rPr lang="en-US" sz="1600" dirty="0">
                <a:solidFill>
                  <a:schemeClr val="tx1"/>
                </a:solidFill>
              </a:rPr>
              <a:t>(K</a:t>
            </a:r>
            <a:r>
              <a:rPr lang="en-US" sz="1600" baseline="-25000" dirty="0">
                <a:solidFill>
                  <a:schemeClr val="tx1"/>
                </a:solidFill>
              </a:rPr>
              <a:t>PA</a:t>
            </a:r>
            <a:r>
              <a:rPr lang="en-US" sz="1600" dirty="0">
                <a:solidFill>
                  <a:schemeClr val="tx1"/>
                </a:solidFill>
              </a:rPr>
              <a:t>)</a:t>
            </a:r>
          </a:p>
        </p:txBody>
      </p:sp>
      <p:cxnSp>
        <p:nvCxnSpPr>
          <p:cNvPr id="10" name="Straight Arrow Connector 11"/>
          <p:cNvCxnSpPr>
            <a:stCxn id="7" idx="2"/>
            <a:endCxn id="8" idx="0"/>
          </p:cNvCxnSpPr>
          <p:nvPr/>
        </p:nvCxnSpPr>
        <p:spPr>
          <a:xfrm flipH="1">
            <a:off x="1073468" y="3889778"/>
            <a:ext cx="1002142" cy="70415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2"/>
          <p:cNvCxnSpPr>
            <a:stCxn id="7" idx="2"/>
            <a:endCxn id="9" idx="0"/>
          </p:cNvCxnSpPr>
          <p:nvPr/>
        </p:nvCxnSpPr>
        <p:spPr>
          <a:xfrm>
            <a:off x="2075610" y="3889778"/>
            <a:ext cx="1131458" cy="70415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3"/>
          <p:cNvCxnSpPr>
            <a:cxnSpLocks/>
            <a:endCxn id="7" idx="0"/>
          </p:cNvCxnSpPr>
          <p:nvPr/>
        </p:nvCxnSpPr>
        <p:spPr>
          <a:xfrm>
            <a:off x="2075610" y="3083159"/>
            <a:ext cx="0" cy="337292"/>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TextBox 15"/>
          <p:cNvSpPr txBox="1"/>
          <p:nvPr/>
        </p:nvSpPr>
        <p:spPr>
          <a:xfrm>
            <a:off x="7582328" y="1413327"/>
            <a:ext cx="844574" cy="338554"/>
          </a:xfrm>
          <a:prstGeom prst="rect">
            <a:avLst/>
          </a:prstGeom>
          <a:noFill/>
        </p:spPr>
        <p:txBody>
          <a:bodyPr wrap="square" rtlCol="0">
            <a:spAutoFit/>
          </a:bodyPr>
          <a:lstStyle/>
          <a:p>
            <a:r>
              <a:rPr lang="cs-CZ" sz="1600" b="1" u="sng" dirty="0">
                <a:solidFill>
                  <a:srgbClr val="FFFF00"/>
                </a:solidFill>
              </a:rPr>
              <a:t>Eva</a:t>
            </a:r>
            <a:endParaRPr lang="en-US" sz="1600" b="1" u="sng" dirty="0">
              <a:solidFill>
                <a:srgbClr val="FFFF00"/>
              </a:solidFill>
            </a:endParaRPr>
          </a:p>
        </p:txBody>
      </p:sp>
      <p:sp>
        <p:nvSpPr>
          <p:cNvPr id="14" name="Rectangle 5"/>
          <p:cNvSpPr/>
          <p:nvPr/>
        </p:nvSpPr>
        <p:spPr>
          <a:xfrm>
            <a:off x="7197426" y="1810974"/>
            <a:ext cx="1858102" cy="1218452"/>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Velké prvočísla (</a:t>
            </a:r>
            <a:r>
              <a:rPr lang="cs-CZ" sz="1600" i="1" dirty="0" err="1">
                <a:solidFill>
                  <a:schemeClr val="tx1"/>
                </a:solidFill>
              </a:rPr>
              <a:t>g,p</a:t>
            </a:r>
            <a:r>
              <a:rPr lang="cs-CZ" sz="1600" dirty="0">
                <a:solidFill>
                  <a:schemeClr val="tx1"/>
                </a:solidFill>
              </a:rPr>
              <a:t>)</a:t>
            </a:r>
          </a:p>
          <a:p>
            <a:pPr algn="ctr"/>
            <a:r>
              <a:rPr lang="cs-CZ" sz="1600" dirty="0">
                <a:solidFill>
                  <a:schemeClr val="tx1"/>
                </a:solidFill>
              </a:rPr>
              <a:t>+</a:t>
            </a:r>
          </a:p>
          <a:p>
            <a:pPr algn="ctr"/>
            <a:r>
              <a:rPr lang="cs-CZ" sz="1600" dirty="0">
                <a:solidFill>
                  <a:schemeClr val="tx1"/>
                </a:solidFill>
              </a:rPr>
              <a:t>Přirozené číslo (</a:t>
            </a:r>
            <a:r>
              <a:rPr lang="cs-CZ" sz="1600" i="1" dirty="0">
                <a:solidFill>
                  <a:schemeClr val="tx1"/>
                </a:solidFill>
              </a:rPr>
              <a:t>a</a:t>
            </a:r>
            <a:r>
              <a:rPr lang="cs-CZ" sz="1600" dirty="0">
                <a:solidFill>
                  <a:schemeClr val="tx1"/>
                </a:solidFill>
              </a:rPr>
              <a:t>)</a:t>
            </a:r>
          </a:p>
        </p:txBody>
      </p:sp>
      <p:sp>
        <p:nvSpPr>
          <p:cNvPr id="15" name="Rectangle 17"/>
          <p:cNvSpPr/>
          <p:nvPr/>
        </p:nvSpPr>
        <p:spPr>
          <a:xfrm>
            <a:off x="7227767" y="3450931"/>
            <a:ext cx="1858102" cy="46932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Algoritmus pro generování klíčů</a:t>
            </a:r>
            <a:endParaRPr lang="en-US" sz="1600" dirty="0">
              <a:solidFill>
                <a:schemeClr val="tx1"/>
              </a:solidFill>
            </a:endParaRPr>
          </a:p>
        </p:txBody>
      </p:sp>
      <p:sp>
        <p:nvSpPr>
          <p:cNvPr id="16" name="Rectangle 18"/>
          <p:cNvSpPr/>
          <p:nvPr/>
        </p:nvSpPr>
        <p:spPr>
          <a:xfrm>
            <a:off x="8481145" y="4517731"/>
            <a:ext cx="1858102" cy="579757"/>
          </a:xfrm>
          <a:prstGeom prst="rect">
            <a:avLst/>
          </a:prstGeom>
          <a:solidFill>
            <a:schemeClr val="accent3">
              <a:lumMod val="75000"/>
            </a:schemeClr>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Privátní klíč</a:t>
            </a:r>
            <a:br>
              <a:rPr lang="en-US" sz="1600" dirty="0">
                <a:solidFill>
                  <a:schemeClr val="tx1"/>
                </a:solidFill>
              </a:rPr>
            </a:br>
            <a:r>
              <a:rPr lang="cs-CZ" sz="1600" dirty="0">
                <a:solidFill>
                  <a:schemeClr val="tx1"/>
                </a:solidFill>
              </a:rPr>
              <a:t>Eva </a:t>
            </a:r>
            <a:r>
              <a:rPr lang="en-US" sz="1600" dirty="0">
                <a:solidFill>
                  <a:schemeClr val="tx1"/>
                </a:solidFill>
              </a:rPr>
              <a:t>(</a:t>
            </a:r>
            <a:r>
              <a:rPr lang="en-US" sz="1600" dirty="0" err="1">
                <a:solidFill>
                  <a:schemeClr val="tx1"/>
                </a:solidFill>
              </a:rPr>
              <a:t>K</a:t>
            </a:r>
            <a:r>
              <a:rPr lang="en-US" sz="1600" baseline="-25000" dirty="0" err="1">
                <a:solidFill>
                  <a:schemeClr val="tx1"/>
                </a:solidFill>
              </a:rPr>
              <a:t>PrB</a:t>
            </a:r>
            <a:r>
              <a:rPr lang="en-US" sz="1600" dirty="0">
                <a:solidFill>
                  <a:schemeClr val="tx1"/>
                </a:solidFill>
              </a:rPr>
              <a:t>)</a:t>
            </a:r>
          </a:p>
        </p:txBody>
      </p:sp>
      <p:sp>
        <p:nvSpPr>
          <p:cNvPr id="17" name="Rectangle 19"/>
          <p:cNvSpPr/>
          <p:nvPr/>
        </p:nvSpPr>
        <p:spPr>
          <a:xfrm>
            <a:off x="6332305" y="4517732"/>
            <a:ext cx="1858102" cy="579756"/>
          </a:xfrm>
          <a:prstGeom prst="rect">
            <a:avLst/>
          </a:prstGeom>
          <a:solidFill>
            <a:srgbClr val="00B050"/>
          </a:solid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Veřejný klíč</a:t>
            </a:r>
            <a:br>
              <a:rPr lang="en-US" sz="1600" dirty="0">
                <a:solidFill>
                  <a:schemeClr val="tx1"/>
                </a:solidFill>
              </a:rPr>
            </a:br>
            <a:r>
              <a:rPr lang="cs-CZ" sz="1600" dirty="0">
                <a:solidFill>
                  <a:schemeClr val="tx1"/>
                </a:solidFill>
              </a:rPr>
              <a:t>Eva</a:t>
            </a:r>
            <a:r>
              <a:rPr lang="en-US" sz="1600" dirty="0">
                <a:solidFill>
                  <a:schemeClr val="tx1"/>
                </a:solidFill>
              </a:rPr>
              <a:t> (K</a:t>
            </a:r>
            <a:r>
              <a:rPr lang="en-US" sz="1600" baseline="-25000" dirty="0">
                <a:solidFill>
                  <a:schemeClr val="tx1"/>
                </a:solidFill>
              </a:rPr>
              <a:t>PB</a:t>
            </a:r>
            <a:r>
              <a:rPr lang="en-US" sz="1600" dirty="0">
                <a:solidFill>
                  <a:schemeClr val="tx1"/>
                </a:solidFill>
              </a:rPr>
              <a:t>)</a:t>
            </a:r>
          </a:p>
        </p:txBody>
      </p:sp>
      <p:cxnSp>
        <p:nvCxnSpPr>
          <p:cNvPr id="18" name="Straight Arrow Connector 20"/>
          <p:cNvCxnSpPr>
            <a:stCxn id="15" idx="2"/>
            <a:endCxn id="16" idx="0"/>
          </p:cNvCxnSpPr>
          <p:nvPr/>
        </p:nvCxnSpPr>
        <p:spPr>
          <a:xfrm>
            <a:off x="8156818" y="3920258"/>
            <a:ext cx="1253378" cy="597473"/>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21"/>
          <p:cNvCxnSpPr>
            <a:stCxn id="15" idx="2"/>
            <a:endCxn id="17" idx="0"/>
          </p:cNvCxnSpPr>
          <p:nvPr/>
        </p:nvCxnSpPr>
        <p:spPr>
          <a:xfrm flipH="1">
            <a:off x="7261356" y="3920258"/>
            <a:ext cx="895462" cy="597474"/>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22"/>
          <p:cNvCxnSpPr>
            <a:cxnSpLocks/>
            <a:endCxn id="15" idx="0"/>
          </p:cNvCxnSpPr>
          <p:nvPr/>
        </p:nvCxnSpPr>
        <p:spPr>
          <a:xfrm>
            <a:off x="8155781" y="3123472"/>
            <a:ext cx="1037" cy="327459"/>
          </a:xfrm>
          <a:prstGeom prst="straightConnector1">
            <a:avLst/>
          </a:prstGeom>
          <a:ln w="127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119"/>
          <p:cNvCxnSpPr>
            <a:cxnSpLocks/>
          </p:cNvCxnSpPr>
          <p:nvPr/>
        </p:nvCxnSpPr>
        <p:spPr>
          <a:xfrm>
            <a:off x="3004661" y="2232887"/>
            <a:ext cx="1652996"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3" name="Straight Arrow Connector 136"/>
          <p:cNvCxnSpPr>
            <a:cxnSpLocks/>
          </p:cNvCxnSpPr>
          <p:nvPr/>
        </p:nvCxnSpPr>
        <p:spPr>
          <a:xfrm>
            <a:off x="3004661" y="2461487"/>
            <a:ext cx="1652996"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34" name="Rectangle 147"/>
          <p:cNvSpPr/>
          <p:nvPr/>
        </p:nvSpPr>
        <p:spPr>
          <a:xfrm>
            <a:off x="4657657" y="1981200"/>
            <a:ext cx="1257502" cy="3864770"/>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cxnSp>
        <p:nvCxnSpPr>
          <p:cNvPr id="35" name="Straight Arrow Connector 150"/>
          <p:cNvCxnSpPr>
            <a:cxnSpLocks/>
          </p:cNvCxnSpPr>
          <p:nvPr/>
        </p:nvCxnSpPr>
        <p:spPr>
          <a:xfrm>
            <a:off x="5937675" y="2232887"/>
            <a:ext cx="1259751"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151"/>
          <p:cNvCxnSpPr>
            <a:cxnSpLocks/>
          </p:cNvCxnSpPr>
          <p:nvPr/>
        </p:nvCxnSpPr>
        <p:spPr>
          <a:xfrm>
            <a:off x="5937675" y="2461487"/>
            <a:ext cx="1259751"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152"/>
          <p:cNvCxnSpPr>
            <a:cxnSpLocks/>
          </p:cNvCxnSpPr>
          <p:nvPr/>
        </p:nvCxnSpPr>
        <p:spPr>
          <a:xfrm>
            <a:off x="4136119" y="4747487"/>
            <a:ext cx="521538"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153"/>
          <p:cNvCxnSpPr>
            <a:cxnSpLocks/>
          </p:cNvCxnSpPr>
          <p:nvPr/>
        </p:nvCxnSpPr>
        <p:spPr>
          <a:xfrm>
            <a:off x="4136119" y="4944770"/>
            <a:ext cx="521538"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158"/>
          <p:cNvCxnSpPr>
            <a:cxnSpLocks/>
          </p:cNvCxnSpPr>
          <p:nvPr/>
        </p:nvCxnSpPr>
        <p:spPr>
          <a:xfrm>
            <a:off x="5915159" y="4747487"/>
            <a:ext cx="417146"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159"/>
          <p:cNvCxnSpPr>
            <a:cxnSpLocks/>
          </p:cNvCxnSpPr>
          <p:nvPr/>
        </p:nvCxnSpPr>
        <p:spPr>
          <a:xfrm>
            <a:off x="5937675" y="4899887"/>
            <a:ext cx="394630" cy="0"/>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41" name="Oval 160"/>
          <p:cNvSpPr/>
          <p:nvPr/>
        </p:nvSpPr>
        <p:spPr>
          <a:xfrm>
            <a:off x="4044262" y="2116183"/>
            <a:ext cx="154165" cy="763897"/>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42" name="Oval 161"/>
          <p:cNvSpPr/>
          <p:nvPr/>
        </p:nvSpPr>
        <p:spPr>
          <a:xfrm>
            <a:off x="6441308" y="2096361"/>
            <a:ext cx="154165" cy="763897"/>
          </a:xfrm>
          <a:prstGeom prst="ellipse">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cxnSp>
        <p:nvCxnSpPr>
          <p:cNvPr id="43" name="Elbow Connector 163"/>
          <p:cNvCxnSpPr>
            <a:stCxn id="41" idx="0"/>
            <a:endCxn id="42" idx="0"/>
          </p:cNvCxnSpPr>
          <p:nvPr/>
        </p:nvCxnSpPr>
        <p:spPr>
          <a:xfrm rot="5400000" flipH="1" flipV="1">
            <a:off x="5309957" y="907749"/>
            <a:ext cx="19822" cy="2397046"/>
          </a:xfrm>
          <a:prstGeom prst="bentConnector3">
            <a:avLst>
              <a:gd name="adj1" fmla="val 1253264"/>
            </a:avLst>
          </a:prstGeom>
          <a:ln w="12700">
            <a:solidFill>
              <a:schemeClr val="tx1">
                <a:lumMod val="95000"/>
                <a:lumOff val="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 name="Rectangle 5"/>
          <p:cNvSpPr/>
          <p:nvPr/>
        </p:nvSpPr>
        <p:spPr>
          <a:xfrm>
            <a:off x="3861887" y="1201783"/>
            <a:ext cx="3161418" cy="44302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Výměna prvočísel (</a:t>
            </a:r>
            <a:r>
              <a:rPr lang="cs-CZ" i="1" dirty="0" err="1">
                <a:solidFill>
                  <a:schemeClr val="tx1"/>
                </a:solidFill>
              </a:rPr>
              <a:t>g,p</a:t>
            </a:r>
            <a:r>
              <a:rPr lang="cs-CZ" sz="1200" dirty="0">
                <a:solidFill>
                  <a:schemeClr val="tx1"/>
                </a:solidFill>
              </a:rPr>
              <a:t>)</a:t>
            </a:r>
            <a:endParaRPr lang="en-US" sz="1200" dirty="0">
              <a:solidFill>
                <a:schemeClr val="tx1"/>
              </a:solidFill>
            </a:endParaRPr>
          </a:p>
        </p:txBody>
      </p:sp>
      <p:sp>
        <p:nvSpPr>
          <p:cNvPr id="71" name="TextBox 113"/>
          <p:cNvSpPr txBox="1"/>
          <p:nvPr/>
        </p:nvSpPr>
        <p:spPr>
          <a:xfrm>
            <a:off x="144417" y="5603630"/>
            <a:ext cx="4096094" cy="923330"/>
          </a:xfrm>
          <a:prstGeom prst="rect">
            <a:avLst/>
          </a:prstGeom>
          <a:noFill/>
        </p:spPr>
        <p:txBody>
          <a:bodyPr wrap="square" rtlCol="0">
            <a:spAutoFit/>
          </a:bodyPr>
          <a:lstStyle/>
          <a:p>
            <a:r>
              <a:rPr lang="en-US" b="1" dirty="0"/>
              <a:t>K</a:t>
            </a:r>
            <a:r>
              <a:rPr lang="en-US" b="1" baseline="-25000" dirty="0"/>
              <a:t>P</a:t>
            </a:r>
            <a:r>
              <a:rPr lang="en-US" dirty="0"/>
              <a:t> – Public Keys</a:t>
            </a:r>
          </a:p>
          <a:p>
            <a:r>
              <a:rPr lang="en-US" b="1" dirty="0" err="1"/>
              <a:t>K</a:t>
            </a:r>
            <a:r>
              <a:rPr lang="en-US" b="1" baseline="-25000" dirty="0" err="1"/>
              <a:t>Pr</a:t>
            </a:r>
            <a:r>
              <a:rPr lang="en-US" dirty="0"/>
              <a:t> – Private Keys</a:t>
            </a:r>
          </a:p>
          <a:p>
            <a:r>
              <a:rPr lang="en-US" b="1" dirty="0"/>
              <a:t>PKI</a:t>
            </a:r>
            <a:r>
              <a:rPr lang="en-US" dirty="0"/>
              <a:t> – Public Key Infrastructure</a:t>
            </a:r>
          </a:p>
        </p:txBody>
      </p:sp>
      <p:sp>
        <p:nvSpPr>
          <p:cNvPr id="72" name="TextBox 166"/>
          <p:cNvSpPr txBox="1"/>
          <p:nvPr/>
        </p:nvSpPr>
        <p:spPr>
          <a:xfrm>
            <a:off x="6516938" y="5451939"/>
            <a:ext cx="5435263" cy="1200329"/>
          </a:xfrm>
          <a:prstGeom prst="rect">
            <a:avLst/>
          </a:prstGeom>
          <a:noFill/>
        </p:spPr>
        <p:txBody>
          <a:bodyPr wrap="square" rtlCol="0">
            <a:spAutoFit/>
          </a:bodyPr>
          <a:lstStyle/>
          <a:p>
            <a:r>
              <a:rPr lang="en-US" b="1" dirty="0"/>
              <a:t>g</a:t>
            </a:r>
            <a:r>
              <a:rPr lang="en-US" dirty="0"/>
              <a:t> – public base large prime number</a:t>
            </a:r>
          </a:p>
          <a:p>
            <a:r>
              <a:rPr lang="en-US" b="1" dirty="0"/>
              <a:t>p</a:t>
            </a:r>
            <a:r>
              <a:rPr lang="en-US" dirty="0"/>
              <a:t> – public modulus large prime number</a:t>
            </a:r>
          </a:p>
          <a:p>
            <a:r>
              <a:rPr lang="en-US" b="1" dirty="0"/>
              <a:t>a – </a:t>
            </a:r>
            <a:r>
              <a:rPr lang="en-US" dirty="0"/>
              <a:t>secret natural number </a:t>
            </a:r>
            <a:r>
              <a:rPr lang="cs-CZ" dirty="0"/>
              <a:t>Adama</a:t>
            </a:r>
            <a:endParaRPr lang="en-US" dirty="0"/>
          </a:p>
          <a:p>
            <a:r>
              <a:rPr lang="en-US" b="1" dirty="0"/>
              <a:t>b – </a:t>
            </a:r>
            <a:r>
              <a:rPr lang="en-US" dirty="0"/>
              <a:t>secret natural number </a:t>
            </a:r>
            <a:r>
              <a:rPr lang="cs-CZ" dirty="0"/>
              <a:t>Evy</a:t>
            </a:r>
            <a:endParaRPr lang="en-US" dirty="0"/>
          </a:p>
        </p:txBody>
      </p:sp>
      <p:cxnSp>
        <p:nvCxnSpPr>
          <p:cNvPr id="21" name="Straight Connector 23"/>
          <p:cNvCxnSpPr>
            <a:cxnSpLocks/>
          </p:cNvCxnSpPr>
          <p:nvPr/>
        </p:nvCxnSpPr>
        <p:spPr>
          <a:xfrm>
            <a:off x="5290457" y="1751881"/>
            <a:ext cx="0" cy="4526999"/>
          </a:xfrm>
          <a:prstGeom prst="line">
            <a:avLst/>
          </a:prstGeom>
          <a:ln w="6350">
            <a:solidFill>
              <a:srgbClr val="C0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26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Příklad </a:t>
            </a:r>
            <a:r>
              <a:rPr lang="en-US" dirty="0"/>
              <a:t>TLS_RSA_WITH_AES_128_CBC_SHA256 </a:t>
            </a:r>
            <a:endParaRPr lang="cs-CZ" dirty="0">
              <a:effectLst/>
            </a:endParaRPr>
          </a:p>
        </p:txBody>
      </p:sp>
      <p:grpSp>
        <p:nvGrpSpPr>
          <p:cNvPr id="6" name="Group 4"/>
          <p:cNvGrpSpPr/>
          <p:nvPr/>
        </p:nvGrpSpPr>
        <p:grpSpPr>
          <a:xfrm>
            <a:off x="566057" y="1770744"/>
            <a:ext cx="6471911" cy="4659086"/>
            <a:chOff x="381000" y="1221603"/>
            <a:chExt cx="3413313" cy="2721747"/>
          </a:xfrm>
        </p:grpSpPr>
        <p:sp>
          <p:nvSpPr>
            <p:cNvPr id="7" name="Rectangle 5"/>
            <p:cNvSpPr/>
            <p:nvPr/>
          </p:nvSpPr>
          <p:spPr>
            <a:xfrm>
              <a:off x="381000" y="1221603"/>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a:t>
              </a:r>
            </a:p>
          </p:txBody>
        </p:sp>
        <p:sp>
          <p:nvSpPr>
            <p:cNvPr id="8" name="Rectangle 6"/>
            <p:cNvSpPr/>
            <p:nvPr/>
          </p:nvSpPr>
          <p:spPr>
            <a:xfrm>
              <a:off x="381000" y="3472703"/>
              <a:ext cx="1355912"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Adam s privátní</a:t>
              </a:r>
              <a:r>
                <a:rPr lang="en-US" dirty="0">
                  <a:solidFill>
                    <a:schemeClr val="tx1"/>
                  </a:solidFill>
                </a:rPr>
                <a:t>m</a:t>
              </a:r>
              <a:r>
                <a:rPr lang="cs-CZ" dirty="0">
                  <a:solidFill>
                    <a:schemeClr val="tx1"/>
                  </a:solidFill>
                </a:rPr>
                <a:t> a veřejným klíčem</a:t>
              </a:r>
              <a:endParaRPr lang="en-US" dirty="0">
                <a:solidFill>
                  <a:schemeClr val="tx1"/>
                </a:solidFill>
              </a:endParaRPr>
            </a:p>
          </p:txBody>
        </p:sp>
        <p:cxnSp>
          <p:nvCxnSpPr>
            <p:cNvPr id="9" name="Straight Arrow Connector 7"/>
            <p:cNvCxnSpPr>
              <a:stCxn id="12" idx="4"/>
              <a:endCxn id="8" idx="0"/>
            </p:cNvCxnSpPr>
            <p:nvPr/>
          </p:nvCxnSpPr>
          <p:spPr>
            <a:xfrm flipH="1">
              <a:off x="1058956" y="2836047"/>
              <a:ext cx="846044" cy="63665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Oval 8"/>
            <p:cNvSpPr/>
            <p:nvPr/>
          </p:nvSpPr>
          <p:spPr>
            <a:xfrm>
              <a:off x="1295400" y="29884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a:t>
              </a:r>
            </a:p>
          </p:txBody>
        </p:sp>
        <p:sp>
          <p:nvSpPr>
            <p:cNvPr id="11" name="Rectangle 5"/>
            <p:cNvSpPr/>
            <p:nvPr/>
          </p:nvSpPr>
          <p:spPr>
            <a:xfrm>
              <a:off x="3138768" y="1226409"/>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a:t>
              </a:r>
            </a:p>
          </p:txBody>
        </p:sp>
        <p:sp>
          <p:nvSpPr>
            <p:cNvPr id="12" name="Rectangle 5"/>
            <p:cNvSpPr/>
            <p:nvPr/>
          </p:nvSpPr>
          <p:spPr>
            <a:xfrm>
              <a:off x="1905000" y="2279650"/>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RA</a:t>
              </a:r>
            </a:p>
          </p:txBody>
        </p:sp>
        <p:cxnSp>
          <p:nvCxnSpPr>
            <p:cNvPr id="13" name="Straight Arrow Connector 11"/>
            <p:cNvCxnSpPr>
              <a:stCxn id="7" idx="3"/>
              <a:endCxn id="12" idx="0"/>
            </p:cNvCxnSpPr>
            <p:nvPr/>
          </p:nvCxnSpPr>
          <p:spPr>
            <a:xfrm>
              <a:off x="1036544" y="1778000"/>
              <a:ext cx="868456" cy="50165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2"/>
            <p:cNvCxnSpPr/>
            <p:nvPr/>
          </p:nvCxnSpPr>
          <p:spPr>
            <a:xfrm flipV="1">
              <a:off x="708772" y="1782807"/>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Rectangle 13"/>
            <p:cNvSpPr/>
            <p:nvPr/>
          </p:nvSpPr>
          <p:spPr>
            <a:xfrm>
              <a:off x="2511797" y="3472703"/>
              <a:ext cx="1282516"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Adamova Aplikace </a:t>
              </a:r>
              <a:r>
                <a:rPr lang="en-US" dirty="0">
                  <a:solidFill>
                    <a:schemeClr val="tx1"/>
                  </a:solidFill>
                </a:rPr>
                <a:t>s </a:t>
              </a:r>
              <a:r>
                <a:rPr lang="cs-CZ" dirty="0">
                  <a:solidFill>
                    <a:schemeClr val="tx1"/>
                  </a:solidFill>
                </a:rPr>
                <a:t>certifikátem</a:t>
              </a:r>
              <a:endParaRPr lang="en-US" dirty="0">
                <a:solidFill>
                  <a:schemeClr val="tx1"/>
                </a:solidFill>
              </a:endParaRPr>
            </a:p>
          </p:txBody>
        </p:sp>
        <p:sp>
          <p:nvSpPr>
            <p:cNvPr id="16" name="Oval 14"/>
            <p:cNvSpPr/>
            <p:nvPr/>
          </p:nvSpPr>
          <p:spPr>
            <a:xfrm>
              <a:off x="1317531" y="20740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2</a:t>
              </a:r>
            </a:p>
          </p:txBody>
        </p:sp>
        <p:sp>
          <p:nvSpPr>
            <p:cNvPr id="17" name="Oval 15"/>
            <p:cNvSpPr/>
            <p:nvPr/>
          </p:nvSpPr>
          <p:spPr>
            <a:xfrm>
              <a:off x="533400"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3</a:t>
              </a:r>
            </a:p>
          </p:txBody>
        </p:sp>
        <p:cxnSp>
          <p:nvCxnSpPr>
            <p:cNvPr id="18" name="Straight Arrow Connector 16"/>
            <p:cNvCxnSpPr>
              <a:cxnSpLocks/>
              <a:stCxn id="15" idx="1"/>
              <a:endCxn id="8" idx="3"/>
            </p:cNvCxnSpPr>
            <p:nvPr/>
          </p:nvCxnSpPr>
          <p:spPr>
            <a:xfrm flipH="1">
              <a:off x="1736912" y="3708027"/>
              <a:ext cx="774885"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Oval 17"/>
            <p:cNvSpPr/>
            <p:nvPr/>
          </p:nvSpPr>
          <p:spPr>
            <a:xfrm>
              <a:off x="2057400" y="3737860"/>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a:t>
              </a:r>
            </a:p>
          </p:txBody>
        </p:sp>
        <p:cxnSp>
          <p:nvCxnSpPr>
            <p:cNvPr id="20" name="Straight Arrow Connector 18"/>
            <p:cNvCxnSpPr/>
            <p:nvPr/>
          </p:nvCxnSpPr>
          <p:spPr>
            <a:xfrm flipH="1">
              <a:off x="1036544" y="1499801"/>
              <a:ext cx="2102224"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19"/>
            <p:cNvSpPr/>
            <p:nvPr/>
          </p:nvSpPr>
          <p:spPr>
            <a:xfrm>
              <a:off x="2057400" y="1535728"/>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4</a:t>
              </a:r>
            </a:p>
          </p:txBody>
        </p:sp>
        <p:cxnSp>
          <p:nvCxnSpPr>
            <p:cNvPr id="22" name="Straight Arrow Connector 20"/>
            <p:cNvCxnSpPr/>
            <p:nvPr/>
          </p:nvCxnSpPr>
          <p:spPr>
            <a:xfrm flipV="1">
              <a:off x="3672168" y="1778000"/>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1"/>
            <p:cNvCxnSpPr/>
            <p:nvPr/>
          </p:nvCxnSpPr>
          <p:spPr>
            <a:xfrm flipV="1">
              <a:off x="3291168" y="1778000"/>
              <a:ext cx="0" cy="1689896"/>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Oval 22"/>
            <p:cNvSpPr/>
            <p:nvPr/>
          </p:nvSpPr>
          <p:spPr>
            <a:xfrm>
              <a:off x="3112434" y="2556659"/>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6</a:t>
              </a:r>
            </a:p>
          </p:txBody>
        </p:sp>
        <p:sp>
          <p:nvSpPr>
            <p:cNvPr id="25" name="Oval 23"/>
            <p:cNvSpPr/>
            <p:nvPr/>
          </p:nvSpPr>
          <p:spPr>
            <a:xfrm>
              <a:off x="3477188"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7</a:t>
              </a:r>
            </a:p>
          </p:txBody>
        </p:sp>
      </p:grpSp>
      <p:sp>
        <p:nvSpPr>
          <p:cNvPr id="26" name="TextBox 24"/>
          <p:cNvSpPr txBox="1"/>
          <p:nvPr/>
        </p:nvSpPr>
        <p:spPr>
          <a:xfrm>
            <a:off x="7234502" y="2569419"/>
            <a:ext cx="4826978" cy="3262432"/>
          </a:xfrm>
          <a:prstGeom prst="rect">
            <a:avLst/>
          </a:prstGeom>
          <a:noFill/>
        </p:spPr>
        <p:txBody>
          <a:bodyPr wrap="square" rtlCol="0">
            <a:spAutoFit/>
          </a:bodyPr>
          <a:lstStyle/>
          <a:p>
            <a:r>
              <a:rPr lang="cs-CZ" sz="2000" b="1" dirty="0"/>
              <a:t>Kroky</a:t>
            </a:r>
            <a:r>
              <a:rPr lang="en-US" sz="2000" b="1" dirty="0"/>
              <a:t>:</a:t>
            </a:r>
          </a:p>
          <a:p>
            <a:pPr marL="228600" indent="-228600">
              <a:buFont typeface="+mj-lt"/>
              <a:buAutoNum type="arabicPeriod"/>
            </a:pPr>
            <a:r>
              <a:rPr lang="cs-CZ" sz="1600" dirty="0"/>
              <a:t>Adam požádá o vydání certifikátu od RA</a:t>
            </a:r>
            <a:endParaRPr lang="en-US" sz="1600" dirty="0"/>
          </a:p>
          <a:p>
            <a:pPr marL="228600" indent="-228600">
              <a:buFont typeface="+mj-lt"/>
              <a:buAutoNum type="arabicPeriod"/>
            </a:pPr>
            <a:r>
              <a:rPr lang="en-US" sz="1600" dirty="0"/>
              <a:t>RA </a:t>
            </a:r>
            <a:r>
              <a:rPr lang="cs-CZ" sz="1600" dirty="0"/>
              <a:t>schválí certifikační požadavek, pak  RA požádá CA o vydání certifikátu pro Adama</a:t>
            </a:r>
            <a:r>
              <a:rPr lang="en-US" sz="1600" dirty="0"/>
              <a:t>.</a:t>
            </a:r>
          </a:p>
          <a:p>
            <a:pPr marL="228600" indent="-228600">
              <a:buFont typeface="+mj-lt"/>
              <a:buAutoNum type="arabicPeriod"/>
            </a:pPr>
            <a:r>
              <a:rPr lang="en-US" sz="1600" dirty="0"/>
              <a:t>CA </a:t>
            </a:r>
            <a:r>
              <a:rPr lang="cs-CZ" sz="1600" dirty="0"/>
              <a:t>vydá</a:t>
            </a:r>
            <a:r>
              <a:rPr lang="en-US" sz="1600" dirty="0"/>
              <a:t> </a:t>
            </a:r>
            <a:r>
              <a:rPr lang="cs-CZ" sz="1600" dirty="0"/>
              <a:t>certifikát pro</a:t>
            </a:r>
            <a:r>
              <a:rPr lang="en-US" sz="1600" dirty="0"/>
              <a:t> </a:t>
            </a:r>
            <a:r>
              <a:rPr lang="cs-CZ" sz="1600" dirty="0"/>
              <a:t>Adam</a:t>
            </a:r>
            <a:endParaRPr lang="en-US" sz="1600" dirty="0"/>
          </a:p>
          <a:p>
            <a:pPr marL="228600" indent="-228600">
              <a:buFont typeface="+mj-lt"/>
              <a:buAutoNum type="arabicPeriod"/>
            </a:pPr>
            <a:r>
              <a:rPr lang="en-US" sz="1600" dirty="0"/>
              <a:t>CA </a:t>
            </a:r>
            <a:r>
              <a:rPr lang="cs-CZ" sz="1600" dirty="0"/>
              <a:t>aktualizuje centrální úložiště a certifikační revokační list </a:t>
            </a:r>
            <a:r>
              <a:rPr lang="en-US" sz="1600" dirty="0"/>
              <a:t>(CRL) </a:t>
            </a:r>
            <a:r>
              <a:rPr lang="cs-CZ" sz="1600" dirty="0"/>
              <a:t>pro</a:t>
            </a:r>
            <a:r>
              <a:rPr lang="en-US" sz="1600" dirty="0"/>
              <a:t> VA</a:t>
            </a:r>
          </a:p>
          <a:p>
            <a:pPr marL="228600" indent="-228600">
              <a:buFont typeface="+mj-lt"/>
              <a:buAutoNum type="arabicPeriod"/>
            </a:pPr>
            <a:r>
              <a:rPr lang="cs-CZ" sz="1600" dirty="0"/>
              <a:t>Adam</a:t>
            </a:r>
            <a:r>
              <a:rPr lang="en-US" sz="1600" dirty="0"/>
              <a:t> </a:t>
            </a:r>
            <a:r>
              <a:rPr lang="cs-CZ" sz="1600" dirty="0"/>
              <a:t>přidá certifikát do úložiště aplikace</a:t>
            </a:r>
            <a:endParaRPr lang="en-US" sz="1600" dirty="0"/>
          </a:p>
          <a:p>
            <a:pPr marL="228600" indent="-228600">
              <a:buFont typeface="+mj-lt"/>
              <a:buAutoNum type="arabicPeriod"/>
            </a:pPr>
            <a:r>
              <a:rPr lang="cs-CZ" sz="1600" dirty="0"/>
              <a:t>Adamova Aplikace požádá o ověření platnosti certifikátu</a:t>
            </a:r>
          </a:p>
          <a:p>
            <a:pPr marL="228600" indent="-228600">
              <a:buFont typeface="+mj-lt"/>
              <a:buAutoNum type="arabicPeriod"/>
            </a:pPr>
            <a:r>
              <a:rPr lang="en-US" sz="1600" dirty="0"/>
              <a:t>VA </a:t>
            </a:r>
            <a:r>
              <a:rPr lang="cs-CZ" sz="1600" dirty="0"/>
              <a:t>kdykoliv ověří platnost certifikátu Adamovy Aplikace podle CRL</a:t>
            </a:r>
            <a:endParaRPr lang="en-US" sz="1600" dirty="0"/>
          </a:p>
          <a:p>
            <a:pPr marL="228600" indent="-228600">
              <a:buFont typeface="+mj-lt"/>
              <a:buAutoNum type="arabicPeriod"/>
            </a:pPr>
            <a:endParaRPr lang="en-US" sz="1000" dirty="0"/>
          </a:p>
        </p:txBody>
      </p:sp>
      <p:sp>
        <p:nvSpPr>
          <p:cNvPr id="27" name="TextBox 25"/>
          <p:cNvSpPr txBox="1"/>
          <p:nvPr/>
        </p:nvSpPr>
        <p:spPr>
          <a:xfrm>
            <a:off x="7037966" y="2108463"/>
            <a:ext cx="4278139" cy="369332"/>
          </a:xfrm>
          <a:prstGeom prst="rect">
            <a:avLst/>
          </a:prstGeom>
          <a:noFill/>
        </p:spPr>
        <p:txBody>
          <a:bodyPr wrap="square" rtlCol="0">
            <a:spAutoFit/>
          </a:bodyPr>
          <a:lstStyle/>
          <a:p>
            <a:r>
              <a:rPr lang="cs-CZ" u="sng" dirty="0"/>
              <a:t>Certifikační a ověřovací proces</a:t>
            </a:r>
            <a:endParaRPr lang="en-US" u="sng" dirty="0"/>
          </a:p>
        </p:txBody>
      </p:sp>
    </p:spTree>
    <p:extLst>
      <p:ext uri="{BB962C8B-B14F-4D97-AF65-F5344CB8AC3E}">
        <p14:creationId xmlns:p14="http://schemas.microsoft.com/office/powerpoint/2010/main" val="1419813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609600"/>
            <a:ext cx="12192000" cy="592183"/>
          </a:xfrm>
        </p:spPr>
        <p:txBody>
          <a:bodyPr/>
          <a:lstStyle/>
          <a:p>
            <a:r>
              <a:rPr lang="cs-CZ" dirty="0">
                <a:effectLst/>
              </a:rPr>
              <a:t>Příklad </a:t>
            </a:r>
            <a:r>
              <a:rPr lang="en-US" dirty="0"/>
              <a:t>TLS_RSA_WITH_AES_128_CBC_SHA256 </a:t>
            </a:r>
            <a:endParaRPr lang="cs-CZ" dirty="0">
              <a:effectLst/>
            </a:endParaRPr>
          </a:p>
        </p:txBody>
      </p:sp>
      <p:pic>
        <p:nvPicPr>
          <p:cNvPr id="4" name="Obrázek 3" descr="Výřez obrazovky"/>
          <p:cNvPicPr>
            <a:picLocks noChangeAspect="1"/>
          </p:cNvPicPr>
          <p:nvPr/>
        </p:nvPicPr>
        <p:blipFill>
          <a:blip r:embed="rId2"/>
          <a:stretch>
            <a:fillRect/>
          </a:stretch>
        </p:blipFill>
        <p:spPr>
          <a:xfrm>
            <a:off x="648317" y="1371601"/>
            <a:ext cx="10282398" cy="5486400"/>
          </a:xfrm>
          <a:prstGeom prst="rect">
            <a:avLst/>
          </a:prstGeom>
        </p:spPr>
      </p:pic>
      <p:sp>
        <p:nvSpPr>
          <p:cNvPr id="5" name="TextBox 6"/>
          <p:cNvSpPr txBox="1"/>
          <p:nvPr/>
        </p:nvSpPr>
        <p:spPr>
          <a:xfrm>
            <a:off x="1447800" y="1741340"/>
            <a:ext cx="1461774" cy="338554"/>
          </a:xfrm>
          <a:prstGeom prst="rect">
            <a:avLst/>
          </a:prstGeom>
          <a:noFill/>
        </p:spPr>
        <p:txBody>
          <a:bodyPr wrap="square" rtlCol="0">
            <a:spAutoFit/>
          </a:bodyPr>
          <a:lstStyle/>
          <a:p>
            <a:r>
              <a:rPr lang="cs-CZ" sz="1600" b="1" u="sng" dirty="0">
                <a:solidFill>
                  <a:srgbClr val="FF0000"/>
                </a:solidFill>
              </a:rPr>
              <a:t>Eva</a:t>
            </a:r>
            <a:endParaRPr lang="en-US" sz="1600" b="1" u="sng" dirty="0">
              <a:solidFill>
                <a:srgbClr val="FF0000"/>
              </a:solidFill>
            </a:endParaRPr>
          </a:p>
        </p:txBody>
      </p:sp>
      <p:sp>
        <p:nvSpPr>
          <p:cNvPr id="13" name="TextBox 15"/>
          <p:cNvSpPr txBox="1"/>
          <p:nvPr/>
        </p:nvSpPr>
        <p:spPr>
          <a:xfrm>
            <a:off x="9091088" y="1741340"/>
            <a:ext cx="844574" cy="338554"/>
          </a:xfrm>
          <a:prstGeom prst="rect">
            <a:avLst/>
          </a:prstGeom>
          <a:noFill/>
        </p:spPr>
        <p:txBody>
          <a:bodyPr wrap="square" rtlCol="0">
            <a:spAutoFit/>
          </a:bodyPr>
          <a:lstStyle/>
          <a:p>
            <a:r>
              <a:rPr lang="cs-CZ" sz="1600" b="1" u="sng" dirty="0">
                <a:solidFill>
                  <a:srgbClr val="FF0000"/>
                </a:solidFill>
              </a:rPr>
              <a:t>Adam</a:t>
            </a:r>
            <a:endParaRPr lang="en-US" sz="1600" b="1" u="sng" dirty="0">
              <a:solidFill>
                <a:srgbClr val="FF0000"/>
              </a:solidFill>
            </a:endParaRPr>
          </a:p>
        </p:txBody>
      </p:sp>
    </p:spTree>
    <p:extLst>
      <p:ext uri="{BB962C8B-B14F-4D97-AF65-F5344CB8AC3E}">
        <p14:creationId xmlns:p14="http://schemas.microsoft.com/office/powerpoint/2010/main" val="2272282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RSA (cryptosystem)</a:t>
            </a:r>
            <a:r>
              <a:rPr lang="cs-CZ" dirty="0"/>
              <a:t> </a:t>
            </a:r>
            <a:r>
              <a:rPr lang="cs-CZ" dirty="0">
                <a:hlinkClick r:id="rId2"/>
              </a:rPr>
              <a:t>h</a:t>
            </a:r>
            <a:r>
              <a:rPr lang="en-US" dirty="0">
                <a:hlinkClick r:id="rId2"/>
              </a:rPr>
              <a:t>ttps://en.wikipedia.org/wiki/RSA_%28cryptosystem%29</a:t>
            </a:r>
            <a:endParaRPr lang="cs-CZ" dirty="0"/>
          </a:p>
          <a:p>
            <a:endParaRPr lang="en-US" dirty="0"/>
          </a:p>
          <a:p>
            <a:r>
              <a:rPr lang="en-US" dirty="0"/>
              <a:t>PKI</a:t>
            </a:r>
            <a:r>
              <a:rPr lang="cs-CZ" dirty="0"/>
              <a:t> </a:t>
            </a:r>
            <a:r>
              <a:rPr lang="en-US" dirty="0">
                <a:hlinkClick r:id="rId3"/>
              </a:rPr>
              <a:t>https://en.wikipedia.org/wiki/Public_key_infrastructure</a:t>
            </a:r>
            <a:endParaRPr lang="cs-CZ" dirty="0"/>
          </a:p>
          <a:p>
            <a:endParaRPr lang="en-US" dirty="0"/>
          </a:p>
          <a:p>
            <a:r>
              <a:rPr lang="en-US" dirty="0"/>
              <a:t>Public-key cryptography</a:t>
            </a:r>
            <a:r>
              <a:rPr lang="cs-CZ" dirty="0"/>
              <a:t> </a:t>
            </a:r>
            <a:r>
              <a:rPr lang="en-US" dirty="0">
                <a:hlinkClick r:id="rId4"/>
              </a:rPr>
              <a:t>https://en.wikipedia.org/wiki/Public-key_cryptography</a:t>
            </a:r>
            <a:endParaRPr lang="cs-CZ" dirty="0"/>
          </a:p>
          <a:p>
            <a:endParaRPr lang="en-US" dirty="0"/>
          </a:p>
          <a:p>
            <a:r>
              <a:rPr lang="en-US" dirty="0"/>
              <a:t>SHA-2</a:t>
            </a:r>
            <a:r>
              <a:rPr lang="cs-CZ" dirty="0"/>
              <a:t> </a:t>
            </a:r>
            <a:r>
              <a:rPr lang="en-US" dirty="0">
                <a:hlinkClick r:id="rId5"/>
              </a:rPr>
              <a:t>https://en.wikipedia.org/wiki/SHA-2</a:t>
            </a:r>
            <a:endParaRPr lang="cs-CZ" dirty="0"/>
          </a:p>
          <a:p>
            <a:endParaRPr lang="en-US" dirty="0"/>
          </a:p>
          <a:p>
            <a:r>
              <a:rPr lang="en-US" dirty="0"/>
              <a:t>CBC</a:t>
            </a:r>
            <a:r>
              <a:rPr lang="cs-CZ" dirty="0"/>
              <a:t> </a:t>
            </a:r>
            <a:r>
              <a:rPr lang="en-US" dirty="0">
                <a:hlinkClick r:id="rId6"/>
              </a:rPr>
              <a:t>https://en.wikipedia.org/wiki/CBC-MAC</a:t>
            </a:r>
            <a:endParaRPr lang="cs-CZ" dirty="0"/>
          </a:p>
          <a:p>
            <a:endParaRPr lang="en-US" dirty="0"/>
          </a:p>
          <a:p>
            <a:r>
              <a:rPr lang="en-US" dirty="0"/>
              <a:t>AES</a:t>
            </a:r>
            <a:r>
              <a:rPr lang="cs-CZ" dirty="0"/>
              <a:t> </a:t>
            </a:r>
            <a:r>
              <a:rPr lang="en-US" dirty="0">
                <a:hlinkClick r:id="rId7"/>
              </a:rPr>
              <a:t>https://en.wikipedia.org/wiki/Advanced_Encryption_Standard</a:t>
            </a:r>
            <a:endParaRPr lang="cs-CZ" dirty="0"/>
          </a:p>
          <a:p>
            <a:endParaRPr lang="cs-CZ" dirty="0"/>
          </a:p>
        </p:txBody>
      </p:sp>
    </p:spTree>
    <p:extLst>
      <p:ext uri="{BB962C8B-B14F-4D97-AF65-F5344CB8AC3E}">
        <p14:creationId xmlns:p14="http://schemas.microsoft.com/office/powerpoint/2010/main" val="46643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Microsoft Cryptographic Services</a:t>
            </a:r>
            <a:r>
              <a:rPr lang="cs-CZ" dirty="0"/>
              <a:t> </a:t>
            </a:r>
            <a:r>
              <a:rPr lang="en-US" dirty="0">
                <a:hlinkClick r:id="rId2"/>
              </a:rPr>
              <a:t>https://msdn.microsoft.com/en-us/library/92f9ye3s(v=vs.110).aspx</a:t>
            </a:r>
            <a:endParaRPr lang="cs-CZ" dirty="0"/>
          </a:p>
          <a:p>
            <a:endParaRPr lang="en-US" dirty="0"/>
          </a:p>
          <a:p>
            <a:r>
              <a:rPr lang="en-US" dirty="0"/>
              <a:t>SSL Handshake and HTTPS Bindings on IIS</a:t>
            </a:r>
            <a:r>
              <a:rPr lang="cs-CZ" dirty="0"/>
              <a:t> </a:t>
            </a:r>
            <a:r>
              <a:rPr lang="en-US" dirty="0">
                <a:hlinkClick r:id="rId3"/>
              </a:rPr>
              <a:t>http://blogs.msdn.com/b/kaushal/archive/2013/08/03/ssl-handshake-and-https-bindings-on-iis.aspx</a:t>
            </a:r>
            <a:endParaRPr lang="cs-CZ" dirty="0"/>
          </a:p>
          <a:p>
            <a:endParaRPr lang="cs-CZ" dirty="0"/>
          </a:p>
          <a:p>
            <a:r>
              <a:rPr lang="en-US" dirty="0"/>
              <a:t>The Transport Layer Security (TLS) Protocol Version 1.2</a:t>
            </a:r>
            <a:r>
              <a:rPr lang="cs-CZ" dirty="0"/>
              <a:t> </a:t>
            </a:r>
            <a:r>
              <a:rPr lang="en-US" dirty="0">
                <a:hlinkClick r:id="rId4"/>
              </a:rPr>
              <a:t>http://tools.ietf.org/html/rfc5246</a:t>
            </a:r>
            <a:endParaRPr lang="cs-CZ" dirty="0"/>
          </a:p>
          <a:p>
            <a:endParaRPr lang="en-US" dirty="0"/>
          </a:p>
          <a:p>
            <a:r>
              <a:rPr lang="en-US" dirty="0"/>
              <a:t>Transmission Control Protocol</a:t>
            </a:r>
            <a:r>
              <a:rPr lang="cs-CZ" dirty="0"/>
              <a:t> </a:t>
            </a:r>
            <a:r>
              <a:rPr lang="en-US" dirty="0">
                <a:hlinkClick r:id="rId5"/>
              </a:rPr>
              <a:t>http://tools.ietf.org/html/rfc793</a:t>
            </a:r>
            <a:endParaRPr lang="cs-CZ" dirty="0"/>
          </a:p>
          <a:p>
            <a:endParaRPr lang="cs-CZ" dirty="0"/>
          </a:p>
          <a:p>
            <a:r>
              <a:rPr lang="en-US" dirty="0"/>
              <a:t>Internet Protocol</a:t>
            </a:r>
            <a:r>
              <a:rPr lang="cs-CZ" dirty="0"/>
              <a:t> </a:t>
            </a:r>
            <a:r>
              <a:rPr lang="en-US" dirty="0">
                <a:hlinkClick r:id="rId6"/>
              </a:rPr>
              <a:t>http://tools.ietf.org/html/rfc791</a:t>
            </a:r>
            <a:endParaRPr lang="cs-CZ" dirty="0"/>
          </a:p>
          <a:p>
            <a:endParaRPr lang="cs-CZ" dirty="0"/>
          </a:p>
          <a:p>
            <a:r>
              <a:rPr lang="en-US" dirty="0"/>
              <a:t>IP Authentication Header</a:t>
            </a:r>
            <a:r>
              <a:rPr lang="cs-CZ" dirty="0"/>
              <a:t> </a:t>
            </a:r>
            <a:r>
              <a:rPr lang="en-US" dirty="0">
                <a:hlinkClick r:id="rId7"/>
              </a:rPr>
              <a:t>http://tools.ietf.org/html/rfc4302</a:t>
            </a:r>
            <a:endParaRPr lang="cs-CZ" dirty="0"/>
          </a:p>
        </p:txBody>
      </p:sp>
    </p:spTree>
    <p:extLst>
      <p:ext uri="{BB962C8B-B14F-4D97-AF65-F5344CB8AC3E}">
        <p14:creationId xmlns:p14="http://schemas.microsoft.com/office/powerpoint/2010/main" val="43931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Labka</a:t>
            </a:r>
            <a:br>
              <a:rPr lang="cs-CZ" dirty="0"/>
            </a:br>
            <a:r>
              <a:rPr lang="cs-CZ" dirty="0" err="1"/>
              <a:t>kryptosystémy</a:t>
            </a:r>
            <a:endParaRPr lang="cs-CZ" dirty="0"/>
          </a:p>
        </p:txBody>
      </p:sp>
      <p:sp>
        <p:nvSpPr>
          <p:cNvPr id="3" name="Podnadpis 2"/>
          <p:cNvSpPr>
            <a:spLocks noGrp="1"/>
          </p:cNvSpPr>
          <p:nvPr>
            <p:ph type="subTitle" idx="1"/>
          </p:nvPr>
        </p:nvSpPr>
        <p:spPr/>
        <p:txBody>
          <a:bodyPr/>
          <a:lstStyle/>
          <a:p>
            <a:r>
              <a:rPr lang="cs-CZ" dirty="0"/>
              <a:t>Autor: Adam Lichnovský</a:t>
            </a:r>
            <a:endParaRPr lang="en-US" dirty="0"/>
          </a:p>
          <a:p>
            <a:r>
              <a:rPr lang="cs-CZ" dirty="0"/>
              <a:t>Datum: 3</a:t>
            </a:r>
            <a:r>
              <a:rPr lang="en-US" dirty="0"/>
              <a:t>.</a:t>
            </a:r>
            <a:r>
              <a:rPr lang="cs-CZ" dirty="0"/>
              <a:t>5</a:t>
            </a:r>
            <a:r>
              <a:rPr lang="en-US" dirty="0"/>
              <a:t>.2017</a:t>
            </a:r>
            <a:endParaRPr lang="cs-CZ" dirty="0"/>
          </a:p>
        </p:txBody>
      </p:sp>
    </p:spTree>
    <p:extLst>
      <p:ext uri="{BB962C8B-B14F-4D97-AF65-F5344CB8AC3E}">
        <p14:creationId xmlns:p14="http://schemas.microsoft.com/office/powerpoint/2010/main" val="350110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Odkazy</a:t>
            </a:r>
          </a:p>
        </p:txBody>
      </p:sp>
      <p:sp>
        <p:nvSpPr>
          <p:cNvPr id="3" name="Zástupný symbol pro obsah 2"/>
          <p:cNvSpPr>
            <a:spLocks noGrp="1"/>
          </p:cNvSpPr>
          <p:nvPr>
            <p:ph idx="1"/>
          </p:nvPr>
        </p:nvSpPr>
        <p:spPr/>
        <p:txBody>
          <a:bodyPr>
            <a:normAutofit/>
          </a:bodyPr>
          <a:lstStyle/>
          <a:p>
            <a:r>
              <a:rPr lang="en-US" dirty="0"/>
              <a:t>Security/Server Side TLS</a:t>
            </a:r>
            <a:r>
              <a:rPr lang="cs-CZ" dirty="0"/>
              <a:t> </a:t>
            </a:r>
            <a:r>
              <a:rPr lang="en-US" dirty="0">
                <a:hlinkClick r:id="rId2"/>
              </a:rPr>
              <a:t>https://wiki.mozilla.org/Security/Server_Side_TLS</a:t>
            </a:r>
            <a:endParaRPr lang="cs-CZ" dirty="0"/>
          </a:p>
          <a:p>
            <a:endParaRPr lang="en-US" dirty="0"/>
          </a:p>
          <a:p>
            <a:r>
              <a:rPr lang="en-US" dirty="0"/>
              <a:t>OpenSSL Ciphers</a:t>
            </a:r>
            <a:r>
              <a:rPr lang="cs-CZ" dirty="0"/>
              <a:t> </a:t>
            </a:r>
            <a:r>
              <a:rPr lang="en-US" dirty="0">
                <a:hlinkClick r:id="rId3"/>
              </a:rPr>
              <a:t>https://www.openssl.org/docs/manmaster/apps/ciphers.html</a:t>
            </a:r>
            <a:endParaRPr lang="cs-CZ" dirty="0"/>
          </a:p>
          <a:p>
            <a:endParaRPr lang="cs-CZ" dirty="0"/>
          </a:p>
          <a:p>
            <a:r>
              <a:rPr lang="cs-CZ" dirty="0"/>
              <a:t>Black </a:t>
            </a:r>
            <a:r>
              <a:rPr lang="cs-CZ" dirty="0" err="1"/>
              <a:t>Hat</a:t>
            </a:r>
            <a:r>
              <a:rPr lang="cs-CZ" dirty="0"/>
              <a:t> - </a:t>
            </a:r>
            <a:r>
              <a:rPr lang="cs-CZ" dirty="0" err="1"/>
              <a:t>Hacking</a:t>
            </a:r>
            <a:r>
              <a:rPr lang="cs-CZ" dirty="0"/>
              <a:t>  Windows </a:t>
            </a:r>
            <a:r>
              <a:rPr lang="cs-CZ" dirty="0" err="1"/>
              <a:t>Internals</a:t>
            </a:r>
            <a:r>
              <a:rPr lang="cs-CZ" dirty="0"/>
              <a:t> </a:t>
            </a:r>
            <a:r>
              <a:rPr lang="en-US" dirty="0">
                <a:hlinkClick r:id="rId4"/>
              </a:rPr>
              <a:t>https://www.blackhat.com/presentations/bh-europe-05/BH_EU_05-Cerrudo/BH_EU_05_Cerrudo.pdf</a:t>
            </a:r>
            <a:endParaRPr lang="cs-CZ" dirty="0"/>
          </a:p>
        </p:txBody>
      </p:sp>
    </p:spTree>
    <p:extLst>
      <p:ext uri="{BB962C8B-B14F-4D97-AF65-F5344CB8AC3E}">
        <p14:creationId xmlns:p14="http://schemas.microsoft.com/office/powerpoint/2010/main" val="2279889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kryptosystémy</a:t>
            </a:r>
            <a:endParaRPr lang="en-US" dirty="0">
              <a:effectLst/>
            </a:endParaRPr>
          </a:p>
        </p:txBody>
      </p:sp>
      <p:sp>
        <p:nvSpPr>
          <p:cNvPr id="3" name="Zástupný symbol pro obsah 2"/>
          <p:cNvSpPr>
            <a:spLocks noGrp="1"/>
          </p:cNvSpPr>
          <p:nvPr>
            <p:ph idx="1"/>
          </p:nvPr>
        </p:nvSpPr>
        <p:spPr/>
        <p:txBody>
          <a:bodyPr>
            <a:normAutofit/>
          </a:bodyPr>
          <a:lstStyle/>
          <a:p>
            <a:r>
              <a:rPr lang="cs-CZ" sz="5400" dirty="0">
                <a:effectLst/>
              </a:rPr>
              <a:t>Otázky a odpovědi</a:t>
            </a: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p:txBody>
      </p:sp>
    </p:spTree>
    <p:extLst>
      <p:ext uri="{BB962C8B-B14F-4D97-AF65-F5344CB8AC3E}">
        <p14:creationId xmlns:p14="http://schemas.microsoft.com/office/powerpoint/2010/main" val="3669339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kryptosystémy</a:t>
            </a:r>
            <a:endParaRPr lang="en-US" dirty="0">
              <a:effectLst/>
            </a:endParaRPr>
          </a:p>
        </p:txBody>
      </p:sp>
      <p:sp>
        <p:nvSpPr>
          <p:cNvPr id="3" name="Zástupný symbol pro obsah 2"/>
          <p:cNvSpPr>
            <a:spLocks noGrp="1"/>
          </p:cNvSpPr>
          <p:nvPr>
            <p:ph idx="1"/>
          </p:nvPr>
        </p:nvSpPr>
        <p:spPr/>
        <p:txBody>
          <a:bodyPr>
            <a:normAutofit/>
          </a:bodyPr>
          <a:lstStyle/>
          <a:p>
            <a:r>
              <a:rPr lang="cs-CZ" sz="5400" dirty="0">
                <a:effectLst/>
              </a:rPr>
              <a:t>Děkuji za pozornost</a:t>
            </a: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a:p>
            <a:endParaRPr lang="cs-CZ" dirty="0">
              <a:effectLst/>
            </a:endParaRPr>
          </a:p>
        </p:txBody>
      </p:sp>
    </p:spTree>
    <p:extLst>
      <p:ext uri="{BB962C8B-B14F-4D97-AF65-F5344CB8AC3E}">
        <p14:creationId xmlns:p14="http://schemas.microsoft.com/office/powerpoint/2010/main" val="322251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oBSAH</a:t>
            </a:r>
            <a:endParaRPr lang="cs-CZ" dirty="0"/>
          </a:p>
        </p:txBody>
      </p:sp>
      <p:sp>
        <p:nvSpPr>
          <p:cNvPr id="3" name="Zástupný symbol pro obsah 2"/>
          <p:cNvSpPr>
            <a:spLocks noGrp="1"/>
          </p:cNvSpPr>
          <p:nvPr>
            <p:ph idx="1"/>
          </p:nvPr>
        </p:nvSpPr>
        <p:spPr/>
        <p:txBody>
          <a:bodyPr>
            <a:normAutofit/>
          </a:bodyPr>
          <a:lstStyle/>
          <a:p>
            <a:r>
              <a:rPr lang="cs-CZ" dirty="0">
                <a:effectLst/>
              </a:rPr>
              <a:t>Úvod</a:t>
            </a:r>
          </a:p>
          <a:p>
            <a:r>
              <a:rPr lang="cs-CZ" dirty="0">
                <a:effectLst/>
              </a:rPr>
              <a:t>Kryptografické systémy</a:t>
            </a:r>
          </a:p>
          <a:p>
            <a:r>
              <a:rPr lang="cs-CZ" dirty="0">
                <a:effectLst/>
              </a:rPr>
              <a:t>Obecný návrh kryptografického systému</a:t>
            </a:r>
          </a:p>
          <a:p>
            <a:r>
              <a:rPr lang="cs-CZ" dirty="0">
                <a:effectLst/>
              </a:rPr>
              <a:t>Public </a:t>
            </a:r>
            <a:r>
              <a:rPr lang="cs-CZ" dirty="0" err="1">
                <a:effectLst/>
              </a:rPr>
              <a:t>key</a:t>
            </a:r>
            <a:r>
              <a:rPr lang="cs-CZ" dirty="0">
                <a:effectLst/>
              </a:rPr>
              <a:t> in</a:t>
            </a:r>
            <a:r>
              <a:rPr lang="en-US" dirty="0">
                <a:effectLst/>
              </a:rPr>
              <a:t>f</a:t>
            </a:r>
            <a:r>
              <a:rPr lang="cs-CZ" dirty="0" err="1">
                <a:effectLst/>
              </a:rPr>
              <a:t>rastructure</a:t>
            </a:r>
            <a:r>
              <a:rPr lang="cs-CZ" dirty="0">
                <a:effectLst/>
              </a:rPr>
              <a:t> (PKI)</a:t>
            </a:r>
          </a:p>
          <a:p>
            <a:r>
              <a:rPr lang="cs-CZ" dirty="0">
                <a:effectLst/>
              </a:rPr>
              <a:t>Ukázka komunikace pomocí obecného kryptografického systému</a:t>
            </a:r>
          </a:p>
          <a:p>
            <a:r>
              <a:rPr lang="cs-CZ" dirty="0">
                <a:effectLst/>
              </a:rPr>
              <a:t>Ukázka komunikace pomocí </a:t>
            </a:r>
            <a:r>
              <a:rPr lang="en-US" dirty="0">
                <a:effectLst/>
              </a:rPr>
              <a:t>TLS_RSA_WITH_AES_128_CBC_SHA256</a:t>
            </a:r>
            <a:endParaRPr lang="cs-CZ" dirty="0">
              <a:effectLst/>
            </a:endParaRPr>
          </a:p>
          <a:p>
            <a:endParaRPr lang="cs-CZ" dirty="0">
              <a:effectLst/>
            </a:endParaRPr>
          </a:p>
        </p:txBody>
      </p:sp>
      <p:pic>
        <p:nvPicPr>
          <p:cNvPr id="9" name="Obrázek 8" descr="Výřez obrazovky"/>
          <p:cNvPicPr>
            <a:picLocks noChangeAspect="1"/>
          </p:cNvPicPr>
          <p:nvPr/>
        </p:nvPicPr>
        <p:blipFill>
          <a:blip r:embed="rId2"/>
          <a:stretch>
            <a:fillRect/>
          </a:stretch>
        </p:blipFill>
        <p:spPr>
          <a:xfrm>
            <a:off x="1141411" y="3200401"/>
            <a:ext cx="3231806" cy="2915915"/>
          </a:xfrm>
          <a:prstGeom prst="rect">
            <a:avLst/>
          </a:prstGeom>
        </p:spPr>
      </p:pic>
    </p:spTree>
    <p:extLst>
      <p:ext uri="{BB962C8B-B14F-4D97-AF65-F5344CB8AC3E}">
        <p14:creationId xmlns:p14="http://schemas.microsoft.com/office/powerpoint/2010/main" val="1941563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ÚVOD</a:t>
            </a:r>
          </a:p>
        </p:txBody>
      </p:sp>
      <p:sp>
        <p:nvSpPr>
          <p:cNvPr id="3" name="Zástupný symbol pro obsah 2"/>
          <p:cNvSpPr>
            <a:spLocks noGrp="1"/>
          </p:cNvSpPr>
          <p:nvPr>
            <p:ph idx="1"/>
          </p:nvPr>
        </p:nvSpPr>
        <p:spPr/>
        <p:txBody>
          <a:bodyPr>
            <a:normAutofit/>
          </a:bodyPr>
          <a:lstStyle/>
          <a:p>
            <a:r>
              <a:rPr lang="cs-CZ" dirty="0"/>
              <a:t>ÚVODNÍ SLOVO</a:t>
            </a:r>
          </a:p>
          <a:p>
            <a:r>
              <a:rPr lang="cs-CZ" dirty="0">
                <a:effectLst/>
              </a:rPr>
              <a:t>Ujasnění pojmů</a:t>
            </a:r>
          </a:p>
          <a:p>
            <a:r>
              <a:rPr lang="cs-CZ" dirty="0">
                <a:effectLst/>
              </a:rPr>
              <a:t>Rámec přednášky</a:t>
            </a:r>
          </a:p>
          <a:p>
            <a:r>
              <a:rPr lang="cs-CZ" dirty="0">
                <a:effectLst/>
              </a:rPr>
              <a:t>“Autor by si přál, aby toto pojednání přispělo k odstranění mnohých předsudků na jedné straně a mnohých povrchních a plytkých řečí na straně druhé.”</a:t>
            </a:r>
            <a:br>
              <a:rPr lang="en-US" dirty="0">
                <a:effectLst/>
              </a:rPr>
            </a:br>
            <a:r>
              <a:rPr lang="cs-CZ" dirty="0">
                <a:effectLst/>
              </a:rPr>
              <a:t> – </a:t>
            </a:r>
            <a:r>
              <a:rPr lang="cs-CZ" i="1" dirty="0">
                <a:effectLst/>
              </a:rPr>
              <a:t>Mnichov, 31.3. 1809, F.W.J. </a:t>
            </a:r>
            <a:r>
              <a:rPr lang="cs-CZ" i="1" dirty="0" err="1">
                <a:effectLst/>
              </a:rPr>
              <a:t>Schelling</a:t>
            </a:r>
            <a:endParaRPr lang="cs-CZ" dirty="0">
              <a:effectLst/>
            </a:endParaRPr>
          </a:p>
        </p:txBody>
      </p:sp>
      <p:pic>
        <p:nvPicPr>
          <p:cNvPr id="7" name="Obrázek 6" descr="Výřez obrazovky"/>
          <p:cNvPicPr>
            <a:picLocks noChangeAspect="1"/>
          </p:cNvPicPr>
          <p:nvPr/>
        </p:nvPicPr>
        <p:blipFill>
          <a:blip r:embed="rId2"/>
          <a:stretch>
            <a:fillRect/>
          </a:stretch>
        </p:blipFill>
        <p:spPr>
          <a:xfrm>
            <a:off x="1141411" y="2971800"/>
            <a:ext cx="3231806" cy="2915915"/>
          </a:xfrm>
          <a:prstGeom prst="rect">
            <a:avLst/>
          </a:prstGeom>
        </p:spPr>
      </p:pic>
    </p:spTree>
    <p:extLst>
      <p:ext uri="{BB962C8B-B14F-4D97-AF65-F5344CB8AC3E}">
        <p14:creationId xmlns:p14="http://schemas.microsoft.com/office/powerpoint/2010/main" val="184178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Kryptografické systémy</a:t>
            </a:r>
          </a:p>
        </p:txBody>
      </p:sp>
      <p:sp>
        <p:nvSpPr>
          <p:cNvPr id="3" name="Zástupný symbol pro obsah 2"/>
          <p:cNvSpPr>
            <a:spLocks noGrp="1"/>
          </p:cNvSpPr>
          <p:nvPr>
            <p:ph idx="1"/>
          </p:nvPr>
        </p:nvSpPr>
        <p:spPr/>
        <p:txBody>
          <a:bodyPr>
            <a:normAutofit/>
          </a:bodyPr>
          <a:lstStyle/>
          <a:p>
            <a:pPr marL="0" indent="0">
              <a:buNone/>
            </a:pPr>
            <a:r>
              <a:rPr lang="cs-CZ" sz="2800" dirty="0">
                <a:effectLst/>
              </a:rPr>
              <a:t>Kryptografické systémy</a:t>
            </a:r>
          </a:p>
          <a:p>
            <a:r>
              <a:rPr lang="cs-CZ" dirty="0">
                <a:effectLst/>
              </a:rPr>
              <a:t>V kryptografii Kryptografickými systémy myslíme balíky kryptografických algoritmů, které potřebujete pro implementaci konkrétní bezpečnostní služby. Nejčastěji k zajištění důvěrnosti a autentičnosti posílané zprávy (Zašifrováno a zapečetěno).</a:t>
            </a:r>
            <a:endParaRPr lang="en-US" dirty="0">
              <a:effectLst/>
            </a:endParaRPr>
          </a:p>
          <a:p>
            <a:r>
              <a:rPr lang="cs-CZ" dirty="0">
                <a:effectLst/>
              </a:rPr>
              <a:t>Běžně se k</a:t>
            </a:r>
            <a:r>
              <a:rPr lang="en-US" dirty="0" err="1">
                <a:effectLst/>
              </a:rPr>
              <a:t>ryptosyst</a:t>
            </a:r>
            <a:r>
              <a:rPr lang="cs-CZ" dirty="0">
                <a:effectLst/>
              </a:rPr>
              <a:t>é</a:t>
            </a:r>
            <a:r>
              <a:rPr lang="en-US" dirty="0">
                <a:effectLst/>
              </a:rPr>
              <a:t>m</a:t>
            </a:r>
            <a:r>
              <a:rPr lang="cs-CZ" dirty="0">
                <a:effectLst/>
              </a:rPr>
              <a:t>y</a:t>
            </a:r>
            <a:r>
              <a:rPr lang="en-US" dirty="0">
                <a:effectLst/>
              </a:rPr>
              <a:t> </a:t>
            </a:r>
            <a:r>
              <a:rPr lang="cs-CZ" dirty="0">
                <a:effectLst/>
              </a:rPr>
              <a:t>skládají ze tří algoritmů</a:t>
            </a:r>
            <a:r>
              <a:rPr lang="en-US" dirty="0">
                <a:effectLst/>
              </a:rPr>
              <a:t>:</a:t>
            </a:r>
          </a:p>
          <a:p>
            <a:pPr lvl="1"/>
            <a:r>
              <a:rPr lang="cs-CZ" dirty="0">
                <a:effectLst/>
              </a:rPr>
              <a:t>Algoritmus pro generovaní klíčů</a:t>
            </a:r>
            <a:r>
              <a:rPr lang="en-US" dirty="0">
                <a:effectLst/>
              </a:rPr>
              <a:t>, </a:t>
            </a:r>
          </a:p>
          <a:p>
            <a:pPr lvl="1"/>
            <a:r>
              <a:rPr lang="cs-CZ" dirty="0">
                <a:effectLst/>
              </a:rPr>
              <a:t>Algoritmus pro zašifrování</a:t>
            </a:r>
            <a:r>
              <a:rPr lang="en-US" dirty="0">
                <a:effectLst/>
              </a:rPr>
              <a:t>,</a:t>
            </a:r>
          </a:p>
          <a:p>
            <a:pPr lvl="1"/>
            <a:r>
              <a:rPr lang="cs-CZ" dirty="0">
                <a:effectLst/>
              </a:rPr>
              <a:t>Algoritmus pro odšifrování</a:t>
            </a:r>
            <a:r>
              <a:rPr lang="en-US" dirty="0">
                <a:effectLst/>
              </a:rPr>
              <a:t>. </a:t>
            </a:r>
          </a:p>
          <a:p>
            <a:endParaRPr lang="en-US" dirty="0">
              <a:effectLst/>
            </a:endParaRPr>
          </a:p>
          <a:p>
            <a:r>
              <a:rPr lang="cs-CZ" dirty="0">
                <a:effectLst/>
              </a:rPr>
              <a:t>Termín šifra</a:t>
            </a:r>
            <a:r>
              <a:rPr lang="en-US" dirty="0">
                <a:effectLst/>
              </a:rPr>
              <a:t>(</a:t>
            </a:r>
            <a:r>
              <a:rPr lang="cs-CZ" dirty="0" err="1">
                <a:effectLst/>
              </a:rPr>
              <a:t>cipher</a:t>
            </a:r>
            <a:r>
              <a:rPr lang="cs-CZ" dirty="0">
                <a:effectLst/>
              </a:rPr>
              <a:t>, </a:t>
            </a:r>
            <a:r>
              <a:rPr lang="en-US" dirty="0">
                <a:effectLst/>
              </a:rPr>
              <a:t>cypher) </a:t>
            </a:r>
            <a:r>
              <a:rPr lang="cs-CZ" dirty="0">
                <a:effectLst/>
              </a:rPr>
              <a:t>často označuje</a:t>
            </a:r>
            <a:r>
              <a:rPr lang="en-US" dirty="0">
                <a:effectLst/>
              </a:rPr>
              <a:t> p</a:t>
            </a:r>
            <a:r>
              <a:rPr lang="cs-CZ" dirty="0">
                <a:effectLst/>
              </a:rPr>
              <a:t>ár</a:t>
            </a:r>
            <a:r>
              <a:rPr lang="en-US" dirty="0">
                <a:effectLst/>
              </a:rPr>
              <a:t> </a:t>
            </a:r>
            <a:r>
              <a:rPr lang="en-US" dirty="0" err="1">
                <a:effectLst/>
              </a:rPr>
              <a:t>algoritm</a:t>
            </a:r>
            <a:r>
              <a:rPr lang="cs-CZ" dirty="0">
                <a:effectLst/>
              </a:rPr>
              <a:t>ů</a:t>
            </a:r>
            <a:r>
              <a:rPr lang="en-US" dirty="0">
                <a:effectLst/>
              </a:rPr>
              <a:t>,</a:t>
            </a:r>
          </a:p>
          <a:p>
            <a:pPr lvl="1"/>
            <a:r>
              <a:rPr lang="cs-CZ" dirty="0">
                <a:effectLst/>
              </a:rPr>
              <a:t>Algoritmus pro zašifrování</a:t>
            </a:r>
            <a:r>
              <a:rPr lang="en-US" dirty="0">
                <a:effectLst/>
              </a:rPr>
              <a:t>,</a:t>
            </a:r>
          </a:p>
          <a:p>
            <a:pPr lvl="1"/>
            <a:r>
              <a:rPr lang="cs-CZ" dirty="0">
                <a:effectLst/>
              </a:rPr>
              <a:t>Algoritmus pro odšifrování</a:t>
            </a:r>
            <a:r>
              <a:rPr lang="en-US" dirty="0">
                <a:effectLst/>
              </a:rPr>
              <a:t>. </a:t>
            </a:r>
          </a:p>
        </p:txBody>
      </p:sp>
    </p:spTree>
    <p:extLst>
      <p:ext uri="{BB962C8B-B14F-4D97-AF65-F5344CB8AC3E}">
        <p14:creationId xmlns:p14="http://schemas.microsoft.com/office/powerpoint/2010/main" val="204469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Kryptografické systémy</a:t>
            </a:r>
          </a:p>
        </p:txBody>
      </p:sp>
      <p:sp>
        <p:nvSpPr>
          <p:cNvPr id="3" name="Zástupný symbol pro obsah 2"/>
          <p:cNvSpPr>
            <a:spLocks noGrp="1"/>
          </p:cNvSpPr>
          <p:nvPr>
            <p:ph idx="1"/>
          </p:nvPr>
        </p:nvSpPr>
        <p:spPr/>
        <p:txBody>
          <a:bodyPr>
            <a:normAutofit/>
          </a:bodyPr>
          <a:lstStyle/>
          <a:p>
            <a:pPr marL="0" indent="0">
              <a:buNone/>
            </a:pPr>
            <a:r>
              <a:rPr lang="cs-CZ" sz="2800" dirty="0">
                <a:effectLst/>
              </a:rPr>
              <a:t>Šifry</a:t>
            </a:r>
          </a:p>
          <a:p>
            <a:r>
              <a:rPr lang="cs-CZ" dirty="0">
                <a:effectLst/>
              </a:rPr>
              <a:t>Šifra je jakákoliv metoda zašifrování textu při zachování čitelnosti a významu</a:t>
            </a:r>
            <a:r>
              <a:rPr lang="en-US" dirty="0">
                <a:effectLst/>
              </a:rPr>
              <a:t>. </a:t>
            </a:r>
            <a:r>
              <a:rPr lang="cs-CZ" dirty="0">
                <a:effectLst/>
              </a:rPr>
              <a:t>Často se šifrou označuje zašifrovaný text zprávy, přesto dále budeme  preferovat označení kryptogram</a:t>
            </a:r>
            <a:r>
              <a:rPr lang="en-US" dirty="0">
                <a:effectLst/>
              </a:rPr>
              <a:t>. </a:t>
            </a:r>
          </a:p>
          <a:p>
            <a:pPr marL="0" indent="0">
              <a:buNone/>
            </a:pPr>
            <a:r>
              <a:rPr lang="cs-CZ" sz="2800" dirty="0">
                <a:effectLst/>
              </a:rPr>
              <a:t>Kryptogram</a:t>
            </a:r>
          </a:p>
          <a:p>
            <a:r>
              <a:rPr lang="cs-CZ" dirty="0">
                <a:effectLst/>
              </a:rPr>
              <a:t>zašifrovaný text zprávy</a:t>
            </a:r>
          </a:p>
          <a:p>
            <a:endParaRPr lang="cs-CZ" dirty="0">
              <a:effectLst/>
            </a:endParaRPr>
          </a:p>
          <a:p>
            <a:endParaRPr lang="cs-CZ" dirty="0">
              <a:effectLst/>
            </a:endParaRPr>
          </a:p>
          <a:p>
            <a:pPr marL="0" indent="0">
              <a:buNone/>
            </a:pPr>
            <a:endParaRPr lang="cs-CZ" dirty="0">
              <a:effectLst/>
            </a:endParaRPr>
          </a:p>
          <a:p>
            <a:endParaRPr lang="cs-CZ" dirty="0">
              <a:effectLst/>
            </a:endParaRPr>
          </a:p>
          <a:p>
            <a:endParaRPr lang="cs-CZ" dirty="0">
              <a:effectLst/>
            </a:endParaRPr>
          </a:p>
          <a:p>
            <a:endParaRPr lang="en-US" dirty="0">
              <a:effectLst/>
            </a:endParaRPr>
          </a:p>
        </p:txBody>
      </p:sp>
      <p:pic>
        <p:nvPicPr>
          <p:cNvPr id="5" name="Obrázek 4"/>
          <p:cNvPicPr>
            <a:picLocks noChangeAspect="1"/>
          </p:cNvPicPr>
          <p:nvPr/>
        </p:nvPicPr>
        <p:blipFill>
          <a:blip r:embed="rId3"/>
          <a:stretch>
            <a:fillRect/>
          </a:stretch>
        </p:blipFill>
        <p:spPr>
          <a:xfrm>
            <a:off x="0" y="4292600"/>
            <a:ext cx="6019800" cy="2565400"/>
          </a:xfrm>
          <a:prstGeom prst="rect">
            <a:avLst/>
          </a:prstGeom>
        </p:spPr>
      </p:pic>
      <p:pic>
        <p:nvPicPr>
          <p:cNvPr id="7" name="Obrázek 6"/>
          <p:cNvPicPr>
            <a:picLocks noChangeAspect="1"/>
          </p:cNvPicPr>
          <p:nvPr/>
        </p:nvPicPr>
        <p:blipFill>
          <a:blip r:embed="rId4"/>
          <a:stretch>
            <a:fillRect/>
          </a:stretch>
        </p:blipFill>
        <p:spPr>
          <a:xfrm>
            <a:off x="6219882" y="4312920"/>
            <a:ext cx="5972118" cy="2545080"/>
          </a:xfrm>
          <a:prstGeom prst="rect">
            <a:avLst/>
          </a:prstGeom>
        </p:spPr>
      </p:pic>
    </p:spTree>
    <p:extLst>
      <p:ext uri="{BB962C8B-B14F-4D97-AF65-F5344CB8AC3E}">
        <p14:creationId xmlns:p14="http://schemas.microsoft.com/office/powerpoint/2010/main" val="3080816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Obecný návrh kryptografického systému</a:t>
            </a:r>
          </a:p>
        </p:txBody>
      </p:sp>
      <p:grpSp>
        <p:nvGrpSpPr>
          <p:cNvPr id="4" name="Group 50"/>
          <p:cNvGrpSpPr/>
          <p:nvPr/>
        </p:nvGrpSpPr>
        <p:grpSpPr>
          <a:xfrm>
            <a:off x="139700" y="1388110"/>
            <a:ext cx="12045040" cy="3085008"/>
            <a:chOff x="1066797" y="604450"/>
            <a:chExt cx="6787592" cy="1718067"/>
          </a:xfrm>
        </p:grpSpPr>
        <p:sp>
          <p:nvSpPr>
            <p:cNvPr id="5" name="Rectangle 52"/>
            <p:cNvSpPr/>
            <p:nvPr/>
          </p:nvSpPr>
          <p:spPr>
            <a:xfrm>
              <a:off x="1752599" y="1952169"/>
              <a:ext cx="5105397" cy="370348"/>
            </a:xfrm>
            <a:prstGeom prst="rect">
              <a:avLst/>
            </a:prstGeom>
            <a:solidFill>
              <a:schemeClr val="accent3">
                <a:lumMod val="75000"/>
              </a:schemeClr>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PKI</a:t>
              </a:r>
            </a:p>
          </p:txBody>
        </p:sp>
        <p:sp>
          <p:nvSpPr>
            <p:cNvPr id="6" name="TextBox 53"/>
            <p:cNvSpPr txBox="1"/>
            <p:nvPr/>
          </p:nvSpPr>
          <p:spPr>
            <a:xfrm>
              <a:off x="1828797" y="1446217"/>
              <a:ext cx="457200" cy="381000"/>
            </a:xfrm>
            <a:prstGeom prst="rect">
              <a:avLst/>
            </a:prstGeom>
            <a:noFill/>
            <a:ln>
              <a:solidFill>
                <a:schemeClr val="tx1"/>
              </a:solidFill>
            </a:ln>
          </p:spPr>
          <p:txBody>
            <a:bodyPr wrap="square" rtlCol="0" anchor="ctr">
              <a:spAutoFit/>
            </a:bodyPr>
            <a:lstStyle/>
            <a:p>
              <a:pPr algn="ctr"/>
              <a:r>
                <a:rPr lang="en-US" dirty="0"/>
                <a:t>Q</a:t>
              </a:r>
            </a:p>
          </p:txBody>
        </p:sp>
        <p:sp>
          <p:nvSpPr>
            <p:cNvPr id="7" name="TextBox 55"/>
            <p:cNvSpPr txBox="1"/>
            <p:nvPr/>
          </p:nvSpPr>
          <p:spPr>
            <a:xfrm>
              <a:off x="3047997" y="1062836"/>
              <a:ext cx="457200" cy="381000"/>
            </a:xfrm>
            <a:prstGeom prst="rect">
              <a:avLst/>
            </a:prstGeom>
            <a:noFill/>
            <a:ln>
              <a:solidFill>
                <a:schemeClr val="tx1"/>
              </a:solidFill>
            </a:ln>
          </p:spPr>
          <p:txBody>
            <a:bodyPr wrap="square" rtlCol="0" anchor="ctr">
              <a:spAutoFit/>
            </a:bodyPr>
            <a:lstStyle/>
            <a:p>
              <a:pPr algn="ctr"/>
              <a:r>
                <a:rPr lang="en-US" dirty="0"/>
                <a:t>E</a:t>
              </a:r>
            </a:p>
          </p:txBody>
        </p:sp>
        <p:sp>
          <p:nvSpPr>
            <p:cNvPr id="8" name="TextBox 56"/>
            <p:cNvSpPr txBox="1"/>
            <p:nvPr/>
          </p:nvSpPr>
          <p:spPr>
            <a:xfrm>
              <a:off x="3886197" y="1065217"/>
              <a:ext cx="457200" cy="381000"/>
            </a:xfrm>
            <a:prstGeom prst="rect">
              <a:avLst/>
            </a:prstGeom>
            <a:noFill/>
            <a:ln>
              <a:solidFill>
                <a:schemeClr val="tx1"/>
              </a:solidFill>
            </a:ln>
          </p:spPr>
          <p:txBody>
            <a:bodyPr wrap="square" rtlCol="0" anchor="ctr">
              <a:spAutoFit/>
            </a:bodyPr>
            <a:lstStyle/>
            <a:p>
              <a:pPr algn="ctr"/>
              <a:r>
                <a:rPr lang="en-US" dirty="0"/>
                <a:t>T</a:t>
              </a:r>
            </a:p>
          </p:txBody>
        </p:sp>
        <p:sp>
          <p:nvSpPr>
            <p:cNvPr id="9" name="TextBox 57"/>
            <p:cNvSpPr txBox="1"/>
            <p:nvPr/>
          </p:nvSpPr>
          <p:spPr>
            <a:xfrm>
              <a:off x="4724397" y="1065089"/>
              <a:ext cx="457200" cy="381000"/>
            </a:xfrm>
            <a:prstGeom prst="rect">
              <a:avLst/>
            </a:prstGeom>
            <a:noFill/>
            <a:ln>
              <a:solidFill>
                <a:schemeClr val="tx1"/>
              </a:solidFill>
            </a:ln>
          </p:spPr>
          <p:txBody>
            <a:bodyPr wrap="square" rtlCol="0" anchor="ctr">
              <a:spAutoFit/>
            </a:bodyPr>
            <a:lstStyle/>
            <a:p>
              <a:pPr algn="ctr"/>
              <a:r>
                <a:rPr lang="en-US" dirty="0"/>
                <a:t>D</a:t>
              </a:r>
            </a:p>
          </p:txBody>
        </p:sp>
        <p:sp>
          <p:nvSpPr>
            <p:cNvPr id="10" name="TextBox 58"/>
            <p:cNvSpPr txBox="1"/>
            <p:nvPr/>
          </p:nvSpPr>
          <p:spPr>
            <a:xfrm>
              <a:off x="6083297" y="1446217"/>
              <a:ext cx="457200" cy="381000"/>
            </a:xfrm>
            <a:prstGeom prst="rect">
              <a:avLst/>
            </a:prstGeom>
            <a:noFill/>
            <a:ln>
              <a:solidFill>
                <a:schemeClr val="tx1"/>
              </a:solidFill>
            </a:ln>
          </p:spPr>
          <p:txBody>
            <a:bodyPr wrap="square" rtlCol="0" anchor="ctr">
              <a:spAutoFit/>
            </a:bodyPr>
            <a:lstStyle/>
            <a:p>
              <a:pPr algn="ctr"/>
              <a:r>
                <a:rPr lang="en-US" dirty="0"/>
                <a:t>V</a:t>
              </a:r>
            </a:p>
          </p:txBody>
        </p:sp>
        <p:cxnSp>
          <p:nvCxnSpPr>
            <p:cNvPr id="11" name="Elbow Connector 59"/>
            <p:cNvCxnSpPr>
              <a:stCxn id="12" idx="4"/>
              <a:endCxn id="6" idx="1"/>
            </p:cNvCxnSpPr>
            <p:nvPr/>
          </p:nvCxnSpPr>
          <p:spPr>
            <a:xfrm rot="16200000" flipH="1">
              <a:off x="1485833" y="1293753"/>
              <a:ext cx="343028"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Oval 60"/>
            <p:cNvSpPr/>
            <p:nvPr/>
          </p:nvSpPr>
          <p:spPr>
            <a:xfrm>
              <a:off x="1447797" y="1217489"/>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62"/>
            <p:cNvSpPr/>
            <p:nvPr/>
          </p:nvSpPr>
          <p:spPr>
            <a:xfrm>
              <a:off x="25145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63"/>
            <p:cNvSpPr/>
            <p:nvPr/>
          </p:nvSpPr>
          <p:spPr>
            <a:xfrm>
              <a:off x="5707582"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64"/>
            <p:cNvSpPr/>
            <p:nvPr/>
          </p:nvSpPr>
          <p:spPr>
            <a:xfrm>
              <a:off x="6857997" y="121761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Elbow Connector 66"/>
            <p:cNvCxnSpPr>
              <a:stCxn id="12" idx="0"/>
              <a:endCxn id="13" idx="0"/>
            </p:cNvCxnSpPr>
            <p:nvPr/>
          </p:nvCxnSpPr>
          <p:spPr>
            <a:xfrm rot="16200000" flipH="1">
              <a:off x="2019233" y="684153"/>
              <a:ext cx="128" cy="1066800"/>
            </a:xfrm>
            <a:prstGeom prst="bentConnector3">
              <a:avLst>
                <a:gd name="adj1" fmla="val -215801563"/>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lbow Connector 67"/>
            <p:cNvCxnSpPr>
              <a:stCxn id="6" idx="3"/>
              <a:endCxn id="13" idx="4"/>
            </p:cNvCxnSpPr>
            <p:nvPr/>
          </p:nvCxnSpPr>
          <p:spPr>
            <a:xfrm flipV="1">
              <a:off x="2285997" y="1293817"/>
              <a:ext cx="2667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69"/>
            <p:cNvCxnSpPr>
              <a:stCxn id="13" idx="6"/>
              <a:endCxn id="7" idx="1"/>
            </p:cNvCxnSpPr>
            <p:nvPr/>
          </p:nvCxnSpPr>
          <p:spPr>
            <a:xfrm flipV="1">
              <a:off x="2590797" y="1253336"/>
              <a:ext cx="4572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Elbow Connector 70"/>
            <p:cNvCxnSpPr>
              <a:endCxn id="12" idx="2"/>
            </p:cNvCxnSpPr>
            <p:nvPr/>
          </p:nvCxnSpPr>
          <p:spPr>
            <a:xfrm>
              <a:off x="1066797" y="1254527"/>
              <a:ext cx="381000" cy="1062"/>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72"/>
            <p:cNvCxnSpPr>
              <a:stCxn id="7" idx="3"/>
              <a:endCxn id="8" idx="1"/>
            </p:cNvCxnSpPr>
            <p:nvPr/>
          </p:nvCxnSpPr>
          <p:spPr>
            <a:xfrm>
              <a:off x="3505197" y="1253336"/>
              <a:ext cx="381000" cy="2381"/>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73"/>
            <p:cNvCxnSpPr>
              <a:stCxn id="8" idx="3"/>
              <a:endCxn id="9" idx="1"/>
            </p:cNvCxnSpPr>
            <p:nvPr/>
          </p:nvCxnSpPr>
          <p:spPr>
            <a:xfrm flipV="1">
              <a:off x="4343397" y="1255589"/>
              <a:ext cx="381000"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75"/>
            <p:cNvCxnSpPr>
              <a:stCxn id="9" idx="3"/>
              <a:endCxn id="14" idx="2"/>
            </p:cNvCxnSpPr>
            <p:nvPr/>
          </p:nvCxnSpPr>
          <p:spPr>
            <a:xfrm>
              <a:off x="5181597" y="1255589"/>
              <a:ext cx="525985" cy="128"/>
            </a:xfrm>
            <a:prstGeom prst="bent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76"/>
            <p:cNvCxnSpPr>
              <a:stCxn id="14" idx="0"/>
              <a:endCxn id="15" idx="0"/>
            </p:cNvCxnSpPr>
            <p:nvPr/>
          </p:nvCxnSpPr>
          <p:spPr>
            <a:xfrm rot="5400000" flipH="1" flipV="1">
              <a:off x="6320889" y="642410"/>
              <a:ext cx="12700" cy="1150415"/>
            </a:xfrm>
            <a:prstGeom prst="bentConnector3">
              <a:avLst>
                <a:gd name="adj1" fmla="val 240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77"/>
            <p:cNvCxnSpPr>
              <a:stCxn id="14" idx="4"/>
              <a:endCxn id="10" idx="1"/>
            </p:cNvCxnSpPr>
            <p:nvPr/>
          </p:nvCxnSpPr>
          <p:spPr>
            <a:xfrm rot="16200000" flipH="1">
              <a:off x="5743039" y="1296459"/>
              <a:ext cx="342900" cy="337615"/>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79"/>
            <p:cNvCxnSpPr>
              <a:stCxn id="10" idx="3"/>
              <a:endCxn id="15" idx="4"/>
            </p:cNvCxnSpPr>
            <p:nvPr/>
          </p:nvCxnSpPr>
          <p:spPr>
            <a:xfrm flipV="1">
              <a:off x="6540497" y="1293817"/>
              <a:ext cx="355600" cy="342900"/>
            </a:xfrm>
            <a:prstGeom prst="bent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71"/>
            <p:cNvCxnSpPr/>
            <p:nvPr/>
          </p:nvCxnSpPr>
          <p:spPr>
            <a:xfrm>
              <a:off x="6540497" y="1751017"/>
              <a:ext cx="10033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71"/>
            <p:cNvCxnSpPr>
              <a:stCxn id="15" idx="6"/>
            </p:cNvCxnSpPr>
            <p:nvPr/>
          </p:nvCxnSpPr>
          <p:spPr>
            <a:xfrm flipV="1">
              <a:off x="6934197" y="1253336"/>
              <a:ext cx="609597" cy="238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71"/>
            <p:cNvCxnSpPr>
              <a:cxnSpLocks/>
              <a:endCxn id="6" idx="2"/>
            </p:cNvCxnSpPr>
            <p:nvPr/>
          </p:nvCxnSpPr>
          <p:spPr>
            <a:xfrm flipH="1" flipV="1">
              <a:off x="2057397" y="1827217"/>
              <a:ext cx="1" cy="44427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71"/>
            <p:cNvCxnSpPr>
              <a:cxnSpLocks/>
              <a:endCxn id="7" idx="2"/>
            </p:cNvCxnSpPr>
            <p:nvPr/>
          </p:nvCxnSpPr>
          <p:spPr>
            <a:xfrm flipH="1" flipV="1">
              <a:off x="3276597" y="1443836"/>
              <a:ext cx="2046" cy="82765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71"/>
            <p:cNvCxnSpPr>
              <a:cxnSpLocks/>
              <a:endCxn id="9" idx="2"/>
            </p:cNvCxnSpPr>
            <p:nvPr/>
          </p:nvCxnSpPr>
          <p:spPr>
            <a:xfrm flipV="1">
              <a:off x="4952997" y="1446089"/>
              <a:ext cx="0" cy="82540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Elbow Connector 71"/>
            <p:cNvCxnSpPr>
              <a:cxnSpLocks/>
            </p:cNvCxnSpPr>
            <p:nvPr/>
          </p:nvCxnSpPr>
          <p:spPr>
            <a:xfrm flipH="1" flipV="1">
              <a:off x="6305548" y="1827217"/>
              <a:ext cx="4687" cy="44427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89"/>
            <p:cNvSpPr txBox="1"/>
            <p:nvPr/>
          </p:nvSpPr>
          <p:spPr>
            <a:xfrm>
              <a:off x="1131685" y="971550"/>
              <a:ext cx="236851" cy="222825"/>
            </a:xfrm>
            <a:prstGeom prst="rect">
              <a:avLst/>
            </a:prstGeom>
            <a:noFill/>
          </p:spPr>
          <p:txBody>
            <a:bodyPr wrap="none" rtlCol="0">
              <a:spAutoFit/>
            </a:bodyPr>
            <a:lstStyle/>
            <a:p>
              <a:r>
                <a:rPr lang="en-US" sz="2000" dirty="0"/>
                <a:t>M</a:t>
              </a:r>
            </a:p>
          </p:txBody>
        </p:sp>
        <p:sp>
          <p:nvSpPr>
            <p:cNvPr id="34" name="TextBox 91"/>
            <p:cNvSpPr txBox="1"/>
            <p:nvPr/>
          </p:nvSpPr>
          <p:spPr>
            <a:xfrm>
              <a:off x="2057397" y="2055817"/>
              <a:ext cx="217881" cy="188544"/>
            </a:xfrm>
            <a:prstGeom prst="rect">
              <a:avLst/>
            </a:prstGeom>
            <a:noFill/>
          </p:spPr>
          <p:txBody>
            <a:bodyPr wrap="none" rtlCol="0">
              <a:spAutoFit/>
            </a:bodyPr>
            <a:lstStyle/>
            <a:p>
              <a:r>
                <a:rPr lang="en-US" sz="1600" dirty="0"/>
                <a:t>K</a:t>
              </a:r>
              <a:r>
                <a:rPr lang="en-US" sz="1600" baseline="-25000" dirty="0"/>
                <a:t>P</a:t>
              </a:r>
            </a:p>
          </p:txBody>
        </p:sp>
        <p:sp>
          <p:nvSpPr>
            <p:cNvPr id="35" name="TextBox 92"/>
            <p:cNvSpPr txBox="1"/>
            <p:nvPr/>
          </p:nvSpPr>
          <p:spPr>
            <a:xfrm>
              <a:off x="3278643" y="2055817"/>
              <a:ext cx="214267" cy="188544"/>
            </a:xfrm>
            <a:prstGeom prst="rect">
              <a:avLst/>
            </a:prstGeom>
            <a:noFill/>
          </p:spPr>
          <p:txBody>
            <a:bodyPr wrap="none" rtlCol="0">
              <a:spAutoFit/>
            </a:bodyPr>
            <a:lstStyle/>
            <a:p>
              <a:r>
                <a:rPr lang="en-US" sz="1600" dirty="0"/>
                <a:t>K</a:t>
              </a:r>
              <a:r>
                <a:rPr lang="en-US" sz="1600" baseline="-25000" dirty="0"/>
                <a:t>E</a:t>
              </a:r>
            </a:p>
          </p:txBody>
        </p:sp>
        <p:sp>
          <p:nvSpPr>
            <p:cNvPr id="36" name="TextBox 93"/>
            <p:cNvSpPr txBox="1"/>
            <p:nvPr/>
          </p:nvSpPr>
          <p:spPr>
            <a:xfrm>
              <a:off x="4948234" y="2055817"/>
              <a:ext cx="229624" cy="188544"/>
            </a:xfrm>
            <a:prstGeom prst="rect">
              <a:avLst/>
            </a:prstGeom>
            <a:noFill/>
          </p:spPr>
          <p:txBody>
            <a:bodyPr wrap="none" rtlCol="0">
              <a:spAutoFit/>
            </a:bodyPr>
            <a:lstStyle/>
            <a:p>
              <a:r>
                <a:rPr lang="en-US" sz="1600" dirty="0"/>
                <a:t>K</a:t>
              </a:r>
              <a:r>
                <a:rPr lang="en-US" sz="1600" baseline="-25000" dirty="0"/>
                <a:t>D</a:t>
              </a:r>
            </a:p>
          </p:txBody>
        </p:sp>
        <p:sp>
          <p:nvSpPr>
            <p:cNvPr id="37" name="TextBox 96"/>
            <p:cNvSpPr txBox="1"/>
            <p:nvPr/>
          </p:nvSpPr>
          <p:spPr>
            <a:xfrm>
              <a:off x="2552697" y="977527"/>
              <a:ext cx="508750" cy="222825"/>
            </a:xfrm>
            <a:prstGeom prst="rect">
              <a:avLst/>
            </a:prstGeom>
            <a:noFill/>
          </p:spPr>
          <p:txBody>
            <a:bodyPr wrap="none" rtlCol="0">
              <a:spAutoFit/>
            </a:bodyPr>
            <a:lstStyle/>
            <a:p>
              <a:r>
                <a:rPr lang="en-US" sz="2000" dirty="0"/>
                <a:t>(M, P)</a:t>
              </a:r>
            </a:p>
          </p:txBody>
        </p:sp>
        <p:sp>
          <p:nvSpPr>
            <p:cNvPr id="38" name="TextBox 97"/>
            <p:cNvSpPr txBox="1"/>
            <p:nvPr/>
          </p:nvSpPr>
          <p:spPr>
            <a:xfrm>
              <a:off x="3537641" y="981487"/>
              <a:ext cx="221494" cy="222825"/>
            </a:xfrm>
            <a:prstGeom prst="rect">
              <a:avLst/>
            </a:prstGeom>
            <a:noFill/>
          </p:spPr>
          <p:txBody>
            <a:bodyPr wrap="none" rtlCol="0">
              <a:spAutoFit/>
            </a:bodyPr>
            <a:lstStyle/>
            <a:p>
              <a:r>
                <a:rPr lang="en-US" sz="2000" dirty="0"/>
                <a:t>C</a:t>
              </a:r>
            </a:p>
          </p:txBody>
        </p:sp>
        <p:sp>
          <p:nvSpPr>
            <p:cNvPr id="39" name="TextBox 106"/>
            <p:cNvSpPr txBox="1"/>
            <p:nvPr/>
          </p:nvSpPr>
          <p:spPr>
            <a:xfrm>
              <a:off x="4400687" y="991309"/>
              <a:ext cx="209751" cy="205684"/>
            </a:xfrm>
            <a:prstGeom prst="rect">
              <a:avLst/>
            </a:prstGeom>
            <a:noFill/>
          </p:spPr>
          <p:txBody>
            <a:bodyPr wrap="none" rtlCol="0">
              <a:spAutoFit/>
            </a:bodyPr>
            <a:lstStyle/>
            <a:p>
              <a:r>
                <a:rPr lang="en-US" dirty="0"/>
                <a:t>C</a:t>
              </a:r>
            </a:p>
          </p:txBody>
        </p:sp>
        <p:sp>
          <p:nvSpPr>
            <p:cNvPr id="40" name="TextBox 107"/>
            <p:cNvSpPr txBox="1"/>
            <p:nvPr/>
          </p:nvSpPr>
          <p:spPr>
            <a:xfrm>
              <a:off x="5163101" y="991859"/>
              <a:ext cx="508750" cy="222825"/>
            </a:xfrm>
            <a:prstGeom prst="rect">
              <a:avLst/>
            </a:prstGeom>
            <a:noFill/>
          </p:spPr>
          <p:txBody>
            <a:bodyPr wrap="none" rtlCol="0">
              <a:spAutoFit/>
            </a:bodyPr>
            <a:lstStyle/>
            <a:p>
              <a:r>
                <a:rPr lang="en-US" sz="2000" dirty="0"/>
                <a:t>(M, P)</a:t>
              </a:r>
            </a:p>
          </p:txBody>
        </p:sp>
        <p:sp>
          <p:nvSpPr>
            <p:cNvPr id="41" name="TextBox 109"/>
            <p:cNvSpPr txBox="1"/>
            <p:nvPr/>
          </p:nvSpPr>
          <p:spPr>
            <a:xfrm>
              <a:off x="6310235" y="2055816"/>
              <a:ext cx="217881" cy="188544"/>
            </a:xfrm>
            <a:prstGeom prst="rect">
              <a:avLst/>
            </a:prstGeom>
            <a:noFill/>
          </p:spPr>
          <p:txBody>
            <a:bodyPr wrap="none" rtlCol="0">
              <a:spAutoFit/>
            </a:bodyPr>
            <a:lstStyle/>
            <a:p>
              <a:r>
                <a:rPr lang="en-US" sz="1600" dirty="0"/>
                <a:t>K</a:t>
              </a:r>
              <a:r>
                <a:rPr lang="en-US" sz="1600" baseline="-25000" dirty="0"/>
                <a:t>P</a:t>
              </a:r>
            </a:p>
          </p:txBody>
        </p:sp>
        <p:sp>
          <p:nvSpPr>
            <p:cNvPr id="42" name="TextBox 121"/>
            <p:cNvSpPr txBox="1"/>
            <p:nvPr/>
          </p:nvSpPr>
          <p:spPr>
            <a:xfrm>
              <a:off x="2375113" y="1608951"/>
              <a:ext cx="189878" cy="222825"/>
            </a:xfrm>
            <a:prstGeom prst="rect">
              <a:avLst/>
            </a:prstGeom>
            <a:noFill/>
          </p:spPr>
          <p:txBody>
            <a:bodyPr wrap="none" rtlCol="0">
              <a:spAutoFit/>
            </a:bodyPr>
            <a:lstStyle/>
            <a:p>
              <a:r>
                <a:rPr lang="en-US" sz="2000" dirty="0"/>
                <a:t>P</a:t>
              </a:r>
            </a:p>
          </p:txBody>
        </p:sp>
        <p:sp>
          <p:nvSpPr>
            <p:cNvPr id="43" name="TextBox 122"/>
            <p:cNvSpPr txBox="1"/>
            <p:nvPr/>
          </p:nvSpPr>
          <p:spPr>
            <a:xfrm>
              <a:off x="6934197" y="924336"/>
              <a:ext cx="236851" cy="222825"/>
            </a:xfrm>
            <a:prstGeom prst="rect">
              <a:avLst/>
            </a:prstGeom>
            <a:noFill/>
          </p:spPr>
          <p:txBody>
            <a:bodyPr wrap="none" rtlCol="0">
              <a:spAutoFit/>
            </a:bodyPr>
            <a:lstStyle/>
            <a:p>
              <a:r>
                <a:rPr lang="en-US" sz="2000" dirty="0"/>
                <a:t>M</a:t>
              </a:r>
            </a:p>
          </p:txBody>
        </p:sp>
        <p:sp>
          <p:nvSpPr>
            <p:cNvPr id="44" name="TextBox 123"/>
            <p:cNvSpPr txBox="1"/>
            <p:nvPr/>
          </p:nvSpPr>
          <p:spPr>
            <a:xfrm>
              <a:off x="6934197" y="1345818"/>
              <a:ext cx="920192" cy="411368"/>
            </a:xfrm>
            <a:prstGeom prst="rect">
              <a:avLst/>
            </a:prstGeom>
            <a:noFill/>
          </p:spPr>
          <p:txBody>
            <a:bodyPr wrap="square" rtlCol="0">
              <a:spAutoFit/>
            </a:bodyPr>
            <a:lstStyle/>
            <a:p>
              <a:r>
                <a:rPr lang="en-US" sz="1400" dirty="0"/>
                <a:t>Message is authentic, </a:t>
              </a:r>
              <a:r>
                <a:rPr lang="en-US" sz="1400" i="1" dirty="0"/>
                <a:t>yes/no</a:t>
              </a:r>
            </a:p>
          </p:txBody>
        </p:sp>
        <p:sp>
          <p:nvSpPr>
            <p:cNvPr id="45" name="TextBox 124"/>
            <p:cNvSpPr txBox="1"/>
            <p:nvPr/>
          </p:nvSpPr>
          <p:spPr>
            <a:xfrm>
              <a:off x="2584089" y="604450"/>
              <a:ext cx="616311" cy="222825"/>
            </a:xfrm>
            <a:prstGeom prst="rect">
              <a:avLst/>
            </a:prstGeom>
            <a:noFill/>
          </p:spPr>
          <p:txBody>
            <a:bodyPr wrap="square" rtlCol="0">
              <a:spAutoFit/>
            </a:bodyPr>
            <a:lstStyle/>
            <a:p>
              <a:r>
                <a:rPr lang="cs-CZ" sz="2000" b="1" u="sng" dirty="0">
                  <a:solidFill>
                    <a:srgbClr val="FFFF00"/>
                  </a:solidFill>
                </a:rPr>
                <a:t>Adam</a:t>
              </a:r>
              <a:endParaRPr lang="en-US" sz="2000" b="1" u="sng" dirty="0">
                <a:solidFill>
                  <a:srgbClr val="FFFF00"/>
                </a:solidFill>
              </a:endParaRPr>
            </a:p>
          </p:txBody>
        </p:sp>
        <p:sp>
          <p:nvSpPr>
            <p:cNvPr id="46" name="TextBox 125"/>
            <p:cNvSpPr txBox="1"/>
            <p:nvPr/>
          </p:nvSpPr>
          <p:spPr>
            <a:xfrm>
              <a:off x="4468745" y="604450"/>
              <a:ext cx="616311" cy="222825"/>
            </a:xfrm>
            <a:prstGeom prst="rect">
              <a:avLst/>
            </a:prstGeom>
            <a:noFill/>
          </p:spPr>
          <p:txBody>
            <a:bodyPr wrap="square" rtlCol="0">
              <a:spAutoFit/>
            </a:bodyPr>
            <a:lstStyle>
              <a:defPPr>
                <a:defRPr lang="en-US"/>
              </a:defPPr>
              <a:lvl1pPr>
                <a:defRPr sz="1200" b="1" u="sng">
                  <a:solidFill>
                    <a:schemeClr val="accent6">
                      <a:lumMod val="75000"/>
                    </a:schemeClr>
                  </a:solidFill>
                </a:defRPr>
              </a:lvl1pPr>
            </a:lstStyle>
            <a:p>
              <a:r>
                <a:rPr lang="cs-CZ" sz="2000" dirty="0">
                  <a:solidFill>
                    <a:srgbClr val="FFFF00"/>
                  </a:solidFill>
                </a:rPr>
                <a:t>Eva</a:t>
              </a:r>
              <a:endParaRPr lang="en-US" sz="2000" dirty="0">
                <a:solidFill>
                  <a:srgbClr val="FFFF00"/>
                </a:solidFill>
              </a:endParaRPr>
            </a:p>
          </p:txBody>
        </p:sp>
        <p:sp>
          <p:nvSpPr>
            <p:cNvPr id="47" name="TextBox 126"/>
            <p:cNvSpPr txBox="1"/>
            <p:nvPr/>
          </p:nvSpPr>
          <p:spPr>
            <a:xfrm>
              <a:off x="1828800" y="647337"/>
              <a:ext cx="236851" cy="222825"/>
            </a:xfrm>
            <a:prstGeom prst="rect">
              <a:avLst/>
            </a:prstGeom>
            <a:noFill/>
          </p:spPr>
          <p:txBody>
            <a:bodyPr wrap="none" rtlCol="0">
              <a:spAutoFit/>
            </a:bodyPr>
            <a:lstStyle/>
            <a:p>
              <a:r>
                <a:rPr lang="en-US" sz="2000" dirty="0"/>
                <a:t>M</a:t>
              </a:r>
            </a:p>
          </p:txBody>
        </p:sp>
        <p:sp>
          <p:nvSpPr>
            <p:cNvPr id="49" name="TextBox 128"/>
            <p:cNvSpPr txBox="1"/>
            <p:nvPr/>
          </p:nvSpPr>
          <p:spPr>
            <a:xfrm>
              <a:off x="6153841" y="647337"/>
              <a:ext cx="236851" cy="222825"/>
            </a:xfrm>
            <a:prstGeom prst="rect">
              <a:avLst/>
            </a:prstGeom>
            <a:noFill/>
          </p:spPr>
          <p:txBody>
            <a:bodyPr wrap="none" rtlCol="0">
              <a:spAutoFit/>
            </a:bodyPr>
            <a:lstStyle/>
            <a:p>
              <a:r>
                <a:rPr lang="en-US" sz="2000" dirty="0"/>
                <a:t>M</a:t>
              </a:r>
            </a:p>
          </p:txBody>
        </p:sp>
        <p:sp>
          <p:nvSpPr>
            <p:cNvPr id="50" name="TextBox 129"/>
            <p:cNvSpPr txBox="1"/>
            <p:nvPr/>
          </p:nvSpPr>
          <p:spPr>
            <a:xfrm>
              <a:off x="5638800" y="1608951"/>
              <a:ext cx="264816" cy="276999"/>
            </a:xfrm>
            <a:prstGeom prst="rect">
              <a:avLst/>
            </a:prstGeom>
            <a:noFill/>
          </p:spPr>
          <p:txBody>
            <a:bodyPr wrap="none" rtlCol="0">
              <a:spAutoFit/>
            </a:bodyPr>
            <a:lstStyle/>
            <a:p>
              <a:r>
                <a:rPr lang="en-US" sz="1200" dirty="0"/>
                <a:t>P</a:t>
              </a:r>
            </a:p>
          </p:txBody>
        </p:sp>
      </p:grpSp>
      <p:sp>
        <p:nvSpPr>
          <p:cNvPr id="57" name="TextBox 111"/>
          <p:cNvSpPr txBox="1"/>
          <p:nvPr/>
        </p:nvSpPr>
        <p:spPr>
          <a:xfrm>
            <a:off x="29364" y="4381499"/>
            <a:ext cx="4275935" cy="2339102"/>
          </a:xfrm>
          <a:prstGeom prst="rect">
            <a:avLst/>
          </a:prstGeom>
          <a:noFill/>
        </p:spPr>
        <p:txBody>
          <a:bodyPr wrap="square" rtlCol="0">
            <a:spAutoFit/>
          </a:bodyPr>
          <a:lstStyle/>
          <a:p>
            <a:pPr marL="0" lvl="2" defTabSz="457200">
              <a:spcBef>
                <a:spcPts val="600"/>
              </a:spcBef>
            </a:pPr>
            <a:r>
              <a:rPr lang="en-US" b="1" dirty="0">
                <a:latin typeface="Arial"/>
              </a:rPr>
              <a:t>Legend:</a:t>
            </a:r>
            <a:endParaRPr lang="en-US" b="1" u="sng" dirty="0"/>
          </a:p>
          <a:p>
            <a:r>
              <a:rPr lang="en-US" sz="1600" b="1" dirty="0"/>
              <a:t>M</a:t>
            </a:r>
            <a:r>
              <a:rPr lang="en-US" sz="1600" dirty="0"/>
              <a:t> – </a:t>
            </a:r>
            <a:r>
              <a:rPr lang="cs-CZ" sz="1600" dirty="0"/>
              <a:t>Zpráva</a:t>
            </a:r>
            <a:endParaRPr lang="en-US" sz="1600" dirty="0"/>
          </a:p>
          <a:p>
            <a:r>
              <a:rPr lang="en-US" sz="1600" b="1" dirty="0"/>
              <a:t>Q</a:t>
            </a:r>
            <a:r>
              <a:rPr lang="en-US" sz="1600" dirty="0"/>
              <a:t> – </a:t>
            </a:r>
            <a:r>
              <a:rPr lang="cs-CZ" sz="1600" dirty="0"/>
              <a:t>Pečetící </a:t>
            </a:r>
            <a:r>
              <a:rPr lang="en-US" sz="1600" dirty="0"/>
              <a:t> </a:t>
            </a:r>
            <a:r>
              <a:rPr lang="cs-CZ" sz="1600" dirty="0"/>
              <a:t>(Podpisový) stroj</a:t>
            </a:r>
            <a:endParaRPr lang="en-US" sz="1600" dirty="0"/>
          </a:p>
          <a:p>
            <a:r>
              <a:rPr lang="en-US" sz="1600" b="1" dirty="0"/>
              <a:t>E</a:t>
            </a:r>
            <a:r>
              <a:rPr lang="en-US" sz="1600" dirty="0"/>
              <a:t> – </a:t>
            </a:r>
            <a:r>
              <a:rPr lang="cs-CZ" sz="1600" dirty="0"/>
              <a:t>Šifrovací stroj</a:t>
            </a:r>
            <a:endParaRPr lang="en-US" sz="1600" dirty="0"/>
          </a:p>
          <a:p>
            <a:r>
              <a:rPr lang="en-US" sz="1600" b="1" dirty="0"/>
              <a:t>P</a:t>
            </a:r>
            <a:r>
              <a:rPr lang="en-US" sz="1600" dirty="0"/>
              <a:t> – </a:t>
            </a:r>
            <a:r>
              <a:rPr lang="cs-CZ" sz="1600" dirty="0"/>
              <a:t>Pečeť (Podpis)</a:t>
            </a:r>
            <a:endParaRPr lang="en-US" sz="1600" dirty="0"/>
          </a:p>
          <a:p>
            <a:r>
              <a:rPr lang="en-US" sz="1600" b="1" dirty="0"/>
              <a:t>C</a:t>
            </a:r>
            <a:r>
              <a:rPr lang="en-US" sz="1600" dirty="0"/>
              <a:t> – </a:t>
            </a:r>
            <a:r>
              <a:rPr lang="cs-CZ" sz="1600" dirty="0"/>
              <a:t>kryptogram s pečetí</a:t>
            </a:r>
            <a:r>
              <a:rPr lang="en-US" sz="1600" dirty="0"/>
              <a:t> (M, P)</a:t>
            </a:r>
          </a:p>
          <a:p>
            <a:r>
              <a:rPr lang="en-US" sz="1600" b="1" dirty="0"/>
              <a:t>T</a:t>
            </a:r>
            <a:r>
              <a:rPr lang="en-US" sz="1600" dirty="0"/>
              <a:t> – </a:t>
            </a:r>
            <a:r>
              <a:rPr lang="cs-CZ" sz="1600" dirty="0"/>
              <a:t>Přenosový stroj</a:t>
            </a:r>
            <a:endParaRPr lang="en-US" sz="1600" dirty="0"/>
          </a:p>
          <a:p>
            <a:r>
              <a:rPr lang="en-US" sz="1600" b="1" dirty="0"/>
              <a:t>D</a:t>
            </a:r>
            <a:r>
              <a:rPr lang="en-US" sz="1600" dirty="0"/>
              <a:t> – De</a:t>
            </a:r>
            <a:r>
              <a:rPr lang="cs-CZ" sz="1600" dirty="0"/>
              <a:t>šifrovací</a:t>
            </a:r>
            <a:r>
              <a:rPr lang="en-US" sz="1600" dirty="0"/>
              <a:t> </a:t>
            </a:r>
            <a:r>
              <a:rPr lang="cs-CZ" sz="1600" dirty="0"/>
              <a:t>stroj</a:t>
            </a:r>
            <a:endParaRPr lang="en-US" sz="1600" dirty="0"/>
          </a:p>
          <a:p>
            <a:r>
              <a:rPr lang="en-US" sz="1600" b="1" dirty="0"/>
              <a:t>V</a:t>
            </a:r>
            <a:r>
              <a:rPr lang="en-US" sz="1600" dirty="0"/>
              <a:t> – </a:t>
            </a:r>
            <a:r>
              <a:rPr lang="cs-CZ" sz="1600" dirty="0"/>
              <a:t>Ověřovací</a:t>
            </a:r>
            <a:r>
              <a:rPr lang="en-US" sz="1600" dirty="0"/>
              <a:t> </a:t>
            </a:r>
            <a:r>
              <a:rPr lang="cs-CZ" sz="1600" dirty="0"/>
              <a:t>stroj</a:t>
            </a:r>
            <a:endParaRPr lang="en-US" sz="1600" dirty="0"/>
          </a:p>
        </p:txBody>
      </p:sp>
      <p:sp>
        <p:nvSpPr>
          <p:cNvPr id="58" name="TextBox 113"/>
          <p:cNvSpPr txBox="1"/>
          <p:nvPr/>
        </p:nvSpPr>
        <p:spPr>
          <a:xfrm>
            <a:off x="4290604" y="4466086"/>
            <a:ext cx="4191889" cy="1477328"/>
          </a:xfrm>
          <a:prstGeom prst="rect">
            <a:avLst/>
          </a:prstGeom>
          <a:noFill/>
        </p:spPr>
        <p:txBody>
          <a:bodyPr wrap="square" rtlCol="0">
            <a:spAutoFit/>
          </a:bodyPr>
          <a:lstStyle/>
          <a:p>
            <a:endParaRPr lang="en-US" sz="1400" b="1" u="sng" dirty="0"/>
          </a:p>
          <a:p>
            <a:r>
              <a:rPr lang="en-US" sz="1600" b="1" dirty="0"/>
              <a:t>K</a:t>
            </a:r>
            <a:r>
              <a:rPr lang="en-US" sz="1600" b="1" baseline="-25000" dirty="0"/>
              <a:t>P</a:t>
            </a:r>
            <a:r>
              <a:rPr lang="en-US" sz="1600" dirty="0"/>
              <a:t> – </a:t>
            </a:r>
            <a:r>
              <a:rPr lang="cs-CZ" sz="1600" dirty="0"/>
              <a:t>Veřejný klíč Adama</a:t>
            </a:r>
            <a:endParaRPr lang="en-US" sz="1600" dirty="0"/>
          </a:p>
          <a:p>
            <a:r>
              <a:rPr lang="en-US" sz="1600" b="1" dirty="0"/>
              <a:t>K</a:t>
            </a:r>
            <a:r>
              <a:rPr lang="en-US" sz="1600" b="1" baseline="-25000" dirty="0"/>
              <a:t>E</a:t>
            </a:r>
            <a:r>
              <a:rPr lang="en-US" sz="1600" dirty="0"/>
              <a:t> – </a:t>
            </a:r>
            <a:r>
              <a:rPr lang="cs-CZ" sz="1600" dirty="0"/>
              <a:t>Šifrovací klíč</a:t>
            </a:r>
            <a:r>
              <a:rPr lang="en-US" sz="1600" dirty="0"/>
              <a:t> (</a:t>
            </a:r>
            <a:r>
              <a:rPr lang="cs-CZ" sz="1600" dirty="0"/>
              <a:t>Privátní klíč</a:t>
            </a:r>
            <a:r>
              <a:rPr lang="en-US" sz="1600" dirty="0"/>
              <a:t> </a:t>
            </a:r>
            <a:r>
              <a:rPr lang="cs-CZ" sz="1600" dirty="0"/>
              <a:t>Adama</a:t>
            </a:r>
            <a:r>
              <a:rPr lang="en-US" sz="1600" dirty="0"/>
              <a:t>)</a:t>
            </a:r>
          </a:p>
          <a:p>
            <a:r>
              <a:rPr lang="en-US" sz="1600" b="1" dirty="0"/>
              <a:t>K</a:t>
            </a:r>
            <a:r>
              <a:rPr lang="en-US" sz="1600" b="1" baseline="-25000" dirty="0"/>
              <a:t>D</a:t>
            </a:r>
            <a:r>
              <a:rPr lang="en-US" sz="1600" dirty="0"/>
              <a:t> – De</a:t>
            </a:r>
            <a:r>
              <a:rPr lang="cs-CZ" sz="1600" dirty="0"/>
              <a:t>šifrovací klíč</a:t>
            </a:r>
            <a:r>
              <a:rPr lang="en-US" sz="1600" dirty="0"/>
              <a:t> (</a:t>
            </a:r>
            <a:r>
              <a:rPr lang="cs-CZ" sz="1600" dirty="0"/>
              <a:t>Privátní klíč</a:t>
            </a:r>
            <a:r>
              <a:rPr lang="en-US" sz="1600" dirty="0"/>
              <a:t> </a:t>
            </a:r>
            <a:r>
              <a:rPr lang="cs-CZ" sz="1600" dirty="0"/>
              <a:t>Evy</a:t>
            </a:r>
            <a:r>
              <a:rPr lang="en-US" sz="1600" dirty="0"/>
              <a:t>)</a:t>
            </a:r>
          </a:p>
          <a:p>
            <a:r>
              <a:rPr lang="en-US" sz="1600" b="1" dirty="0"/>
              <a:t>PKI</a:t>
            </a:r>
            <a:r>
              <a:rPr lang="en-US" sz="1600" dirty="0"/>
              <a:t> – Public Key Infrastructure</a:t>
            </a:r>
          </a:p>
          <a:p>
            <a:endParaRPr lang="en-US" sz="1200" dirty="0"/>
          </a:p>
        </p:txBody>
      </p:sp>
    </p:spTree>
    <p:extLst>
      <p:ext uri="{BB962C8B-B14F-4D97-AF65-F5344CB8AC3E}">
        <p14:creationId xmlns:p14="http://schemas.microsoft.com/office/powerpoint/2010/main" val="2533551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Public </a:t>
            </a:r>
            <a:r>
              <a:rPr lang="cs-CZ" dirty="0" err="1">
                <a:effectLst/>
              </a:rPr>
              <a:t>key</a:t>
            </a:r>
            <a:r>
              <a:rPr lang="cs-CZ" dirty="0">
                <a:effectLst/>
              </a:rPr>
              <a:t> </a:t>
            </a:r>
            <a:r>
              <a:rPr lang="cs-CZ" dirty="0" err="1">
                <a:effectLst/>
              </a:rPr>
              <a:t>instrastructure</a:t>
            </a:r>
            <a:r>
              <a:rPr lang="cs-CZ" dirty="0">
                <a:effectLst/>
              </a:rPr>
              <a:t> (PKI)</a:t>
            </a:r>
          </a:p>
        </p:txBody>
      </p:sp>
      <p:sp>
        <p:nvSpPr>
          <p:cNvPr id="3" name="Zástupný symbol pro obsah 2"/>
          <p:cNvSpPr>
            <a:spLocks noGrp="1"/>
          </p:cNvSpPr>
          <p:nvPr>
            <p:ph idx="1"/>
          </p:nvPr>
        </p:nvSpPr>
        <p:spPr/>
        <p:txBody>
          <a:bodyPr>
            <a:normAutofit/>
          </a:bodyPr>
          <a:lstStyle/>
          <a:p>
            <a:r>
              <a:rPr lang="en-US" dirty="0">
                <a:effectLst/>
              </a:rPr>
              <a:t>Public Key Infrastructure (PKI) – </a:t>
            </a:r>
            <a:r>
              <a:rPr lang="cs-CZ" dirty="0">
                <a:effectLst/>
              </a:rPr>
              <a:t>je systém pro tvorbu, ukládání a distribuci certifikátů, které jsou používané k ověření, zda konkrétní veřejný klíč patřící adekvátní entitě (uživatel, server, aplikace). PKI vytváří digitální certifikáty, ve kterých se mapuje veřejný klíč s entitou, následně certifikát uloží v centrálním repositáři. Pokud je potřeba je certifikát zrušen a odstraněn z repositáře</a:t>
            </a:r>
            <a:r>
              <a:rPr lang="en-US" dirty="0">
                <a:effectLst/>
              </a:rPr>
              <a:t>.</a:t>
            </a:r>
          </a:p>
          <a:p>
            <a:endParaRPr lang="en-US" dirty="0">
              <a:effectLst/>
            </a:endParaRPr>
          </a:p>
          <a:p>
            <a:pPr marL="0" indent="0">
              <a:buNone/>
            </a:pPr>
            <a:r>
              <a:rPr lang="en-US" dirty="0">
                <a:effectLst/>
              </a:rPr>
              <a:t>PKI :</a:t>
            </a:r>
          </a:p>
          <a:p>
            <a:pPr lvl="1"/>
            <a:r>
              <a:rPr lang="en-US" dirty="0">
                <a:effectLst/>
              </a:rPr>
              <a:t>CA – </a:t>
            </a:r>
            <a:r>
              <a:rPr lang="cs-CZ" dirty="0">
                <a:effectLst/>
              </a:rPr>
              <a:t>Certifikační autorita vydává a ověřuje </a:t>
            </a:r>
            <a:r>
              <a:rPr lang="en-US" dirty="0">
                <a:effectLst/>
              </a:rPr>
              <a:t>digital</a:t>
            </a:r>
            <a:r>
              <a:rPr lang="cs-CZ" dirty="0">
                <a:effectLst/>
              </a:rPr>
              <a:t>ní</a:t>
            </a:r>
            <a:r>
              <a:rPr lang="en-US" dirty="0">
                <a:effectLst/>
              </a:rPr>
              <a:t> </a:t>
            </a:r>
            <a:r>
              <a:rPr lang="cs-CZ" dirty="0">
                <a:effectLst/>
              </a:rPr>
              <a:t> certifikáty</a:t>
            </a:r>
            <a:endParaRPr lang="en-US" dirty="0">
              <a:effectLst/>
            </a:endParaRPr>
          </a:p>
          <a:p>
            <a:pPr lvl="1"/>
            <a:r>
              <a:rPr lang="en-US" dirty="0">
                <a:effectLst/>
              </a:rPr>
              <a:t>RA – </a:t>
            </a:r>
            <a:r>
              <a:rPr lang="cs-CZ" dirty="0">
                <a:effectLst/>
              </a:rPr>
              <a:t>Registrační</a:t>
            </a:r>
            <a:r>
              <a:rPr lang="en-US" dirty="0">
                <a:effectLst/>
              </a:rPr>
              <a:t> </a:t>
            </a:r>
            <a:r>
              <a:rPr lang="cs-CZ" dirty="0">
                <a:effectLst/>
              </a:rPr>
              <a:t>autorita</a:t>
            </a:r>
            <a:r>
              <a:rPr lang="en-US" dirty="0">
                <a:effectLst/>
              </a:rPr>
              <a:t> </a:t>
            </a:r>
            <a:r>
              <a:rPr lang="cs-CZ" dirty="0">
                <a:effectLst/>
              </a:rPr>
              <a:t>ověřuje</a:t>
            </a:r>
            <a:r>
              <a:rPr lang="en-US" dirty="0">
                <a:effectLst/>
              </a:rPr>
              <a:t> </a:t>
            </a:r>
            <a:r>
              <a:rPr lang="cs-CZ" dirty="0">
                <a:effectLst/>
              </a:rPr>
              <a:t>identitu entity</a:t>
            </a:r>
            <a:r>
              <a:rPr lang="en-US" dirty="0">
                <a:effectLst/>
              </a:rPr>
              <a:t> </a:t>
            </a:r>
            <a:r>
              <a:rPr lang="cs-CZ" dirty="0">
                <a:effectLst/>
              </a:rPr>
              <a:t>požadující informace od</a:t>
            </a:r>
            <a:r>
              <a:rPr lang="en-US" dirty="0">
                <a:effectLst/>
              </a:rPr>
              <a:t> CA</a:t>
            </a:r>
          </a:p>
          <a:p>
            <a:pPr lvl="1"/>
            <a:r>
              <a:rPr lang="en-US" dirty="0">
                <a:effectLst/>
              </a:rPr>
              <a:t>VA – </a:t>
            </a:r>
            <a:r>
              <a:rPr lang="cs-CZ" dirty="0">
                <a:effectLst/>
              </a:rPr>
              <a:t>Validační autorita ověřuje platnost vydaných certifikátů</a:t>
            </a:r>
            <a:endParaRPr lang="en-US" dirty="0">
              <a:effectLst/>
            </a:endParaRPr>
          </a:p>
          <a:p>
            <a:pPr lvl="1"/>
            <a:r>
              <a:rPr lang="en-US" dirty="0">
                <a:effectLst/>
              </a:rPr>
              <a:t>CD – Central directory—</a:t>
            </a:r>
            <a:r>
              <a:rPr lang="cs-CZ" dirty="0">
                <a:effectLst/>
              </a:rPr>
              <a:t>zabezpečené úložiště pro ukládání a indexaci certifikátů</a:t>
            </a:r>
            <a:endParaRPr lang="en-US" dirty="0">
              <a:effectLst/>
            </a:endParaRPr>
          </a:p>
          <a:p>
            <a:pPr lvl="1"/>
            <a:r>
              <a:rPr lang="en-US" dirty="0">
                <a:effectLst/>
              </a:rPr>
              <a:t>CMS – Certificate management system</a:t>
            </a:r>
          </a:p>
          <a:p>
            <a:pPr lvl="1"/>
            <a:r>
              <a:rPr lang="en-US" dirty="0">
                <a:effectLst/>
              </a:rPr>
              <a:t>CP – Certificate Policy</a:t>
            </a:r>
            <a:endParaRPr lang="cs-CZ" dirty="0">
              <a:effectLst/>
            </a:endParaRPr>
          </a:p>
        </p:txBody>
      </p:sp>
    </p:spTree>
    <p:extLst>
      <p:ext uri="{BB962C8B-B14F-4D97-AF65-F5344CB8AC3E}">
        <p14:creationId xmlns:p14="http://schemas.microsoft.com/office/powerpoint/2010/main" val="1384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effectLst/>
              </a:rPr>
              <a:t>Public </a:t>
            </a:r>
            <a:r>
              <a:rPr lang="cs-CZ" dirty="0" err="1">
                <a:effectLst/>
              </a:rPr>
              <a:t>key</a:t>
            </a:r>
            <a:r>
              <a:rPr lang="cs-CZ" dirty="0">
                <a:effectLst/>
              </a:rPr>
              <a:t> </a:t>
            </a:r>
            <a:r>
              <a:rPr lang="cs-CZ" dirty="0" err="1">
                <a:effectLst/>
              </a:rPr>
              <a:t>instrastructure</a:t>
            </a:r>
            <a:r>
              <a:rPr lang="cs-CZ" dirty="0">
                <a:effectLst/>
              </a:rPr>
              <a:t> (PKI)</a:t>
            </a:r>
          </a:p>
        </p:txBody>
      </p:sp>
      <p:grpSp>
        <p:nvGrpSpPr>
          <p:cNvPr id="6" name="Group 4"/>
          <p:cNvGrpSpPr/>
          <p:nvPr/>
        </p:nvGrpSpPr>
        <p:grpSpPr>
          <a:xfrm>
            <a:off x="566057" y="1770744"/>
            <a:ext cx="6471909" cy="4659086"/>
            <a:chOff x="381000" y="1221603"/>
            <a:chExt cx="3413312" cy="2721747"/>
          </a:xfrm>
        </p:grpSpPr>
        <p:sp>
          <p:nvSpPr>
            <p:cNvPr id="7" name="Rectangle 5"/>
            <p:cNvSpPr/>
            <p:nvPr/>
          </p:nvSpPr>
          <p:spPr>
            <a:xfrm>
              <a:off x="381000" y="1221603"/>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a:t>
              </a:r>
            </a:p>
          </p:txBody>
        </p:sp>
        <p:sp>
          <p:nvSpPr>
            <p:cNvPr id="8" name="Rectangle 6"/>
            <p:cNvSpPr/>
            <p:nvPr/>
          </p:nvSpPr>
          <p:spPr>
            <a:xfrm>
              <a:off x="381000" y="3472703"/>
              <a:ext cx="1355912"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Entit</a:t>
              </a:r>
              <a:r>
                <a:rPr lang="cs-CZ" dirty="0">
                  <a:solidFill>
                    <a:schemeClr val="tx1"/>
                  </a:solidFill>
                </a:rPr>
                <a:t>a</a:t>
              </a:r>
              <a:r>
                <a:rPr lang="en-US" dirty="0">
                  <a:solidFill>
                    <a:schemeClr val="tx1"/>
                  </a:solidFill>
                </a:rPr>
                <a:t> </a:t>
              </a:r>
              <a:r>
                <a:rPr lang="cs-CZ" dirty="0">
                  <a:solidFill>
                    <a:schemeClr val="tx1"/>
                  </a:solidFill>
                </a:rPr>
                <a:t>s privátní</a:t>
              </a:r>
              <a:r>
                <a:rPr lang="en-US" dirty="0">
                  <a:solidFill>
                    <a:schemeClr val="tx1"/>
                  </a:solidFill>
                </a:rPr>
                <a:t>m</a:t>
              </a:r>
              <a:r>
                <a:rPr lang="cs-CZ" dirty="0">
                  <a:solidFill>
                    <a:schemeClr val="tx1"/>
                  </a:solidFill>
                </a:rPr>
                <a:t> a veřejným klíčem</a:t>
              </a:r>
              <a:endParaRPr lang="en-US" dirty="0">
                <a:solidFill>
                  <a:schemeClr val="tx1"/>
                </a:solidFill>
              </a:endParaRPr>
            </a:p>
          </p:txBody>
        </p:sp>
        <p:cxnSp>
          <p:nvCxnSpPr>
            <p:cNvPr id="9" name="Straight Arrow Connector 7"/>
            <p:cNvCxnSpPr>
              <a:stCxn id="12" idx="4"/>
              <a:endCxn id="8" idx="0"/>
            </p:cNvCxnSpPr>
            <p:nvPr/>
          </p:nvCxnSpPr>
          <p:spPr>
            <a:xfrm flipH="1">
              <a:off x="1058956" y="2836047"/>
              <a:ext cx="846044" cy="63665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0" name="Oval 8"/>
            <p:cNvSpPr/>
            <p:nvPr/>
          </p:nvSpPr>
          <p:spPr>
            <a:xfrm>
              <a:off x="1295400" y="29884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1</a:t>
              </a:r>
            </a:p>
          </p:txBody>
        </p:sp>
        <p:sp>
          <p:nvSpPr>
            <p:cNvPr id="11" name="Rectangle 5"/>
            <p:cNvSpPr/>
            <p:nvPr/>
          </p:nvSpPr>
          <p:spPr>
            <a:xfrm>
              <a:off x="3138768" y="1226409"/>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VA</a:t>
              </a:r>
            </a:p>
          </p:txBody>
        </p:sp>
        <p:sp>
          <p:nvSpPr>
            <p:cNvPr id="12" name="Rectangle 5"/>
            <p:cNvSpPr/>
            <p:nvPr/>
          </p:nvSpPr>
          <p:spPr>
            <a:xfrm>
              <a:off x="1905000" y="2279650"/>
              <a:ext cx="655544" cy="556397"/>
            </a:xfrm>
            <a:custGeom>
              <a:avLst/>
              <a:gdLst>
                <a:gd name="connsiteX0" fmla="*/ 0 w 1371600"/>
                <a:gd name="connsiteY0" fmla="*/ 0 h 381000"/>
                <a:gd name="connsiteX1" fmla="*/ 1371600 w 1371600"/>
                <a:gd name="connsiteY1" fmla="*/ 0 h 381000"/>
                <a:gd name="connsiteX2" fmla="*/ 1371600 w 1371600"/>
                <a:gd name="connsiteY2" fmla="*/ 381000 h 381000"/>
                <a:gd name="connsiteX3" fmla="*/ 0 w 1371600"/>
                <a:gd name="connsiteY3" fmla="*/ 381000 h 381000"/>
                <a:gd name="connsiteX4" fmla="*/ 0 w 1371600"/>
                <a:gd name="connsiteY4" fmla="*/ 0 h 381000"/>
                <a:gd name="connsiteX0" fmla="*/ 0 w 1371600"/>
                <a:gd name="connsiteY0" fmla="*/ 0 h 381000"/>
                <a:gd name="connsiteX1" fmla="*/ 1371600 w 1371600"/>
                <a:gd name="connsiteY1" fmla="*/ 0 h 381000"/>
                <a:gd name="connsiteX2" fmla="*/ 1369919 w 1371600"/>
                <a:gd name="connsiteY2" fmla="*/ 76200 h 381000"/>
                <a:gd name="connsiteX3" fmla="*/ 1371600 w 1371600"/>
                <a:gd name="connsiteY3" fmla="*/ 381000 h 381000"/>
                <a:gd name="connsiteX4" fmla="*/ 0 w 1371600"/>
                <a:gd name="connsiteY4" fmla="*/ 381000 h 381000"/>
                <a:gd name="connsiteX5" fmla="*/ 0 w 1371600"/>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381000">
                  <a:moveTo>
                    <a:pt x="0" y="0"/>
                  </a:moveTo>
                  <a:lnTo>
                    <a:pt x="1371600" y="0"/>
                  </a:lnTo>
                  <a:cubicBezTo>
                    <a:pt x="1371040" y="25400"/>
                    <a:pt x="1370479" y="50800"/>
                    <a:pt x="1369919" y="76200"/>
                  </a:cubicBezTo>
                  <a:cubicBezTo>
                    <a:pt x="1370479" y="177800"/>
                    <a:pt x="1371040" y="279400"/>
                    <a:pt x="1371600" y="381000"/>
                  </a:cubicBezTo>
                  <a:lnTo>
                    <a:pt x="0" y="381000"/>
                  </a:lnTo>
                  <a:lnTo>
                    <a:pt x="0" y="0"/>
                  </a:lnTo>
                  <a:close/>
                </a:path>
              </a:pathLst>
            </a:cu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RA</a:t>
              </a:r>
            </a:p>
          </p:txBody>
        </p:sp>
        <p:cxnSp>
          <p:nvCxnSpPr>
            <p:cNvPr id="13" name="Straight Arrow Connector 11"/>
            <p:cNvCxnSpPr>
              <a:stCxn id="7" idx="3"/>
              <a:endCxn id="12" idx="0"/>
            </p:cNvCxnSpPr>
            <p:nvPr/>
          </p:nvCxnSpPr>
          <p:spPr>
            <a:xfrm>
              <a:off x="1036544" y="1778000"/>
              <a:ext cx="868456" cy="50165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2"/>
            <p:cNvCxnSpPr/>
            <p:nvPr/>
          </p:nvCxnSpPr>
          <p:spPr>
            <a:xfrm flipV="1">
              <a:off x="708772" y="1782807"/>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5" name="Rectangle 13"/>
            <p:cNvSpPr/>
            <p:nvPr/>
          </p:nvSpPr>
          <p:spPr>
            <a:xfrm>
              <a:off x="2560544" y="3472703"/>
              <a:ext cx="1233768" cy="470647"/>
            </a:xfrm>
            <a:prstGeom prst="rect">
              <a:avLst/>
            </a:prstGeom>
            <a:noFill/>
            <a:ln w="127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Aplikace Entity</a:t>
              </a:r>
              <a:br>
                <a:rPr lang="en-US" dirty="0">
                  <a:solidFill>
                    <a:schemeClr val="tx1"/>
                  </a:solidFill>
                </a:rPr>
              </a:br>
              <a:r>
                <a:rPr lang="cs-CZ" dirty="0">
                  <a:solidFill>
                    <a:schemeClr val="tx1"/>
                  </a:solidFill>
                </a:rPr>
                <a:t>s certifikátem</a:t>
              </a:r>
              <a:endParaRPr lang="en-US" dirty="0">
                <a:solidFill>
                  <a:schemeClr val="tx1"/>
                </a:solidFill>
              </a:endParaRPr>
            </a:p>
          </p:txBody>
        </p:sp>
        <p:sp>
          <p:nvSpPr>
            <p:cNvPr id="16" name="Oval 14"/>
            <p:cNvSpPr/>
            <p:nvPr/>
          </p:nvSpPr>
          <p:spPr>
            <a:xfrm>
              <a:off x="1317531" y="2074047"/>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2</a:t>
              </a:r>
            </a:p>
          </p:txBody>
        </p:sp>
        <p:sp>
          <p:nvSpPr>
            <p:cNvPr id="17" name="Oval 15"/>
            <p:cNvSpPr/>
            <p:nvPr/>
          </p:nvSpPr>
          <p:spPr>
            <a:xfrm>
              <a:off x="533400"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3</a:t>
              </a:r>
            </a:p>
          </p:txBody>
        </p:sp>
        <p:cxnSp>
          <p:nvCxnSpPr>
            <p:cNvPr id="18" name="Straight Arrow Connector 16"/>
            <p:cNvCxnSpPr>
              <a:cxnSpLocks/>
              <a:stCxn id="15" idx="1"/>
              <a:endCxn id="8" idx="3"/>
            </p:cNvCxnSpPr>
            <p:nvPr/>
          </p:nvCxnSpPr>
          <p:spPr>
            <a:xfrm flipH="1">
              <a:off x="1736912" y="3708027"/>
              <a:ext cx="823632"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9" name="Oval 17"/>
            <p:cNvSpPr/>
            <p:nvPr/>
          </p:nvSpPr>
          <p:spPr>
            <a:xfrm>
              <a:off x="2057400" y="3737860"/>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5</a:t>
              </a:r>
            </a:p>
          </p:txBody>
        </p:sp>
        <p:cxnSp>
          <p:nvCxnSpPr>
            <p:cNvPr id="20" name="Straight Arrow Connector 18"/>
            <p:cNvCxnSpPr/>
            <p:nvPr/>
          </p:nvCxnSpPr>
          <p:spPr>
            <a:xfrm flipH="1">
              <a:off x="1036544" y="1499801"/>
              <a:ext cx="2102224" cy="0"/>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Oval 19"/>
            <p:cNvSpPr/>
            <p:nvPr/>
          </p:nvSpPr>
          <p:spPr>
            <a:xfrm>
              <a:off x="2057400" y="1535728"/>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4</a:t>
              </a:r>
            </a:p>
          </p:txBody>
        </p:sp>
        <p:cxnSp>
          <p:nvCxnSpPr>
            <p:cNvPr id="22" name="Straight Arrow Connector 20"/>
            <p:cNvCxnSpPr/>
            <p:nvPr/>
          </p:nvCxnSpPr>
          <p:spPr>
            <a:xfrm flipV="1">
              <a:off x="3672168" y="1778000"/>
              <a:ext cx="0" cy="1689896"/>
            </a:xfrm>
            <a:prstGeom prst="straightConnector1">
              <a:avLst/>
            </a:prstGeom>
            <a:ln w="12700">
              <a:solidFill>
                <a:schemeClr val="tx1">
                  <a:lumMod val="95000"/>
                  <a:lumOff val="5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1"/>
            <p:cNvCxnSpPr/>
            <p:nvPr/>
          </p:nvCxnSpPr>
          <p:spPr>
            <a:xfrm flipV="1">
              <a:off x="3291168" y="1778000"/>
              <a:ext cx="0" cy="1689896"/>
            </a:xfrm>
            <a:prstGeom prst="straightConnector1">
              <a:avLst/>
            </a:prstGeom>
            <a:ln w="12700">
              <a:solidFill>
                <a:schemeClr val="tx1">
                  <a:lumMod val="95000"/>
                  <a:lumOff val="5000"/>
                </a:schemeClr>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4" name="Oval 22"/>
            <p:cNvSpPr/>
            <p:nvPr/>
          </p:nvSpPr>
          <p:spPr>
            <a:xfrm>
              <a:off x="3112434" y="2556659"/>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6</a:t>
              </a:r>
            </a:p>
          </p:txBody>
        </p:sp>
        <p:sp>
          <p:nvSpPr>
            <p:cNvPr id="25" name="Oval 23"/>
            <p:cNvSpPr/>
            <p:nvPr/>
          </p:nvSpPr>
          <p:spPr>
            <a:xfrm>
              <a:off x="3477188" y="2561466"/>
              <a:ext cx="152400" cy="132578"/>
            </a:xfrm>
            <a:prstGeom prst="ellipse">
              <a:avLst/>
            </a:prstGeom>
            <a:noFill/>
            <a:ln w="63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7</a:t>
              </a:r>
            </a:p>
          </p:txBody>
        </p:sp>
      </p:grpSp>
      <p:sp>
        <p:nvSpPr>
          <p:cNvPr id="26" name="TextBox 24"/>
          <p:cNvSpPr txBox="1"/>
          <p:nvPr/>
        </p:nvSpPr>
        <p:spPr>
          <a:xfrm>
            <a:off x="7234502" y="2569419"/>
            <a:ext cx="4826978" cy="3754874"/>
          </a:xfrm>
          <a:prstGeom prst="rect">
            <a:avLst/>
          </a:prstGeom>
          <a:noFill/>
        </p:spPr>
        <p:txBody>
          <a:bodyPr wrap="square" rtlCol="0">
            <a:spAutoFit/>
          </a:bodyPr>
          <a:lstStyle/>
          <a:p>
            <a:r>
              <a:rPr lang="cs-CZ" sz="2000" b="1" dirty="0"/>
              <a:t>Kroky</a:t>
            </a:r>
            <a:r>
              <a:rPr lang="en-US" sz="2000" b="1" dirty="0"/>
              <a:t>:</a:t>
            </a:r>
          </a:p>
          <a:p>
            <a:pPr marL="228600" indent="-228600">
              <a:buFont typeface="+mj-lt"/>
              <a:buAutoNum type="arabicPeriod"/>
            </a:pPr>
            <a:r>
              <a:rPr lang="cs-CZ" sz="1600" dirty="0"/>
              <a:t>Entita požádá o vydání certifikátu od RA</a:t>
            </a:r>
            <a:endParaRPr lang="en-US" sz="1600" dirty="0"/>
          </a:p>
          <a:p>
            <a:pPr marL="228600" indent="-228600">
              <a:buFont typeface="+mj-lt"/>
              <a:buAutoNum type="arabicPeriod"/>
            </a:pPr>
            <a:r>
              <a:rPr lang="en-US" sz="1600" dirty="0"/>
              <a:t>RA </a:t>
            </a:r>
            <a:r>
              <a:rPr lang="cs-CZ" sz="1600" dirty="0"/>
              <a:t>schválí nebo zamítnou certifikační požadavek, a pokud RA schválí certifikační požadavek, pak  RA požádá CA o vydání certifikátu pro Entitu</a:t>
            </a:r>
            <a:r>
              <a:rPr lang="en-US" sz="1600" dirty="0"/>
              <a:t>.</a:t>
            </a:r>
          </a:p>
          <a:p>
            <a:pPr marL="228600" indent="-228600">
              <a:buFont typeface="+mj-lt"/>
              <a:buAutoNum type="arabicPeriod"/>
            </a:pPr>
            <a:r>
              <a:rPr lang="en-US" sz="1600" dirty="0"/>
              <a:t>CA </a:t>
            </a:r>
            <a:r>
              <a:rPr lang="cs-CZ" sz="1600" dirty="0"/>
              <a:t>vydá</a:t>
            </a:r>
            <a:r>
              <a:rPr lang="en-US" sz="1600" dirty="0"/>
              <a:t> </a:t>
            </a:r>
            <a:r>
              <a:rPr lang="cs-CZ" sz="1600" dirty="0"/>
              <a:t>certifikát pro</a:t>
            </a:r>
            <a:r>
              <a:rPr lang="en-US" sz="1600" dirty="0"/>
              <a:t> </a:t>
            </a:r>
            <a:r>
              <a:rPr lang="en-US" sz="1600" dirty="0" err="1"/>
              <a:t>Entitu</a:t>
            </a:r>
            <a:endParaRPr lang="en-US" sz="1600" dirty="0"/>
          </a:p>
          <a:p>
            <a:pPr marL="228600" indent="-228600">
              <a:buFont typeface="+mj-lt"/>
              <a:buAutoNum type="arabicPeriod"/>
            </a:pPr>
            <a:r>
              <a:rPr lang="en-US" sz="1600" dirty="0"/>
              <a:t>CA </a:t>
            </a:r>
            <a:r>
              <a:rPr lang="cs-CZ" sz="1600" dirty="0"/>
              <a:t>aktualizuje centrální úložiště a certifikační revokační list </a:t>
            </a:r>
            <a:r>
              <a:rPr lang="en-US" sz="1600" dirty="0"/>
              <a:t>(CRL) </a:t>
            </a:r>
            <a:r>
              <a:rPr lang="cs-CZ" sz="1600" dirty="0"/>
              <a:t>pro</a:t>
            </a:r>
            <a:r>
              <a:rPr lang="en-US" sz="1600" dirty="0"/>
              <a:t> VA</a:t>
            </a:r>
          </a:p>
          <a:p>
            <a:pPr marL="228600" indent="-228600">
              <a:buFont typeface="+mj-lt"/>
              <a:buAutoNum type="arabicPeriod"/>
            </a:pPr>
            <a:r>
              <a:rPr lang="en-US" sz="1600" dirty="0"/>
              <a:t>Entity </a:t>
            </a:r>
            <a:r>
              <a:rPr lang="cs-CZ" sz="1600" dirty="0"/>
              <a:t>přidá certifikát do úložiště aplikace</a:t>
            </a:r>
            <a:endParaRPr lang="en-US" sz="1600" dirty="0"/>
          </a:p>
          <a:p>
            <a:pPr marL="228600" indent="-228600">
              <a:buFont typeface="+mj-lt"/>
              <a:buAutoNum type="arabicPeriod"/>
            </a:pPr>
            <a:r>
              <a:rPr lang="cs-CZ" sz="1600" dirty="0"/>
              <a:t>Aplikace Entity požádá o ověření platnosti certifikátu</a:t>
            </a:r>
          </a:p>
          <a:p>
            <a:pPr marL="228600" indent="-228600">
              <a:buFont typeface="+mj-lt"/>
              <a:buAutoNum type="arabicPeriod"/>
            </a:pPr>
            <a:r>
              <a:rPr lang="en-US" sz="1600" dirty="0"/>
              <a:t>VA </a:t>
            </a:r>
            <a:r>
              <a:rPr lang="cs-CZ" sz="1600" dirty="0"/>
              <a:t>kdykoliv ověří platnost certifikátu Aplikace Entity podle CRL</a:t>
            </a:r>
            <a:endParaRPr lang="en-US" sz="1600" dirty="0"/>
          </a:p>
          <a:p>
            <a:pPr marL="228600" indent="-228600">
              <a:buFont typeface="+mj-lt"/>
              <a:buAutoNum type="arabicPeriod"/>
            </a:pPr>
            <a:endParaRPr lang="en-US" sz="1000" dirty="0"/>
          </a:p>
        </p:txBody>
      </p:sp>
      <p:sp>
        <p:nvSpPr>
          <p:cNvPr id="27" name="TextBox 25"/>
          <p:cNvSpPr txBox="1"/>
          <p:nvPr/>
        </p:nvSpPr>
        <p:spPr>
          <a:xfrm>
            <a:off x="7037966" y="2108463"/>
            <a:ext cx="4278139" cy="369332"/>
          </a:xfrm>
          <a:prstGeom prst="rect">
            <a:avLst/>
          </a:prstGeom>
          <a:noFill/>
        </p:spPr>
        <p:txBody>
          <a:bodyPr wrap="square" rtlCol="0">
            <a:spAutoFit/>
          </a:bodyPr>
          <a:lstStyle/>
          <a:p>
            <a:r>
              <a:rPr lang="cs-CZ" u="sng" dirty="0"/>
              <a:t>Certifikační a ověřovací proces</a:t>
            </a:r>
            <a:endParaRPr lang="en-US" u="sng" dirty="0"/>
          </a:p>
        </p:txBody>
      </p:sp>
    </p:spTree>
    <p:extLst>
      <p:ext uri="{BB962C8B-B14F-4D97-AF65-F5344CB8AC3E}">
        <p14:creationId xmlns:p14="http://schemas.microsoft.com/office/powerpoint/2010/main" val="20319983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íť">
  <a:themeElements>
    <a:clrScheme name="Mesh">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TM03457485[[fn=Síť]]</Template>
  <TotalTime>654</TotalTime>
  <Words>1475</Words>
  <Application>Microsoft Office PowerPoint</Application>
  <PresentationFormat>Širokoúhlá obrazovka</PresentationFormat>
  <Paragraphs>283</Paragraphs>
  <Slides>22</Slides>
  <Notes>4</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Calibri</vt:lpstr>
      <vt:lpstr>Century Gothic</vt:lpstr>
      <vt:lpstr>Wingdings</vt:lpstr>
      <vt:lpstr>Síť</vt:lpstr>
      <vt:lpstr>Prezentace aplikace PowerPoint</vt:lpstr>
      <vt:lpstr>Labka kryptosystémy</vt:lpstr>
      <vt:lpstr>oBSAH</vt:lpstr>
      <vt:lpstr>ÚVOD</vt:lpstr>
      <vt:lpstr>Kryptografické systémy</vt:lpstr>
      <vt:lpstr>Kryptografické systémy</vt:lpstr>
      <vt:lpstr>Obecný návrh kryptografického systému</vt:lpstr>
      <vt:lpstr>Public key instrastructure (PKI)</vt:lpstr>
      <vt:lpstr>Public key instrastructure (PKI)</vt:lpstr>
      <vt:lpstr>obecný kryptografický systém</vt:lpstr>
      <vt:lpstr>obecný kryptografický systém</vt:lpstr>
      <vt:lpstr>obecný kryptografický systém</vt:lpstr>
      <vt:lpstr>Příklad TLS_RSA_WITH_AES_128_CBC_SHA256 </vt:lpstr>
      <vt:lpstr>Příklad TLS_RSA_WITH_AES_128_CBC_SHA256 </vt:lpstr>
      <vt:lpstr>Příklad TLS_RSA_WITH_AES_128_CBC_SHA256 </vt:lpstr>
      <vt:lpstr>Příklad TLS_RSA_WITH_AES_128_CBC_SHA256 </vt:lpstr>
      <vt:lpstr>Příklad TLS_RSA_WITH_AES_128_CBC_SHA256 </vt:lpstr>
      <vt:lpstr>Odkazy</vt:lpstr>
      <vt:lpstr>Odkazy</vt:lpstr>
      <vt:lpstr>Odkazy</vt:lpstr>
      <vt:lpstr>kryptosystémy</vt:lpstr>
      <vt:lpstr>kryptosystémy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Labka Uvod do Neuronovych siti</dc:title>
  <dc:creator>Adam Lichnovsky</dc:creator>
  <cp:keywords>kryptosystem;kryptografie,steganografie;sifra;pki</cp:keywords>
  <cp:lastModifiedBy>Adam Lichnovsky</cp:lastModifiedBy>
  <cp:revision>91</cp:revision>
  <dcterms:created xsi:type="dcterms:W3CDTF">2017-04-17T18:01:20Z</dcterms:created>
  <dcterms:modified xsi:type="dcterms:W3CDTF">2017-05-03T21:29:43Z</dcterms:modified>
</cp:coreProperties>
</file>