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8" r:id="rId2"/>
    <p:sldId id="256" r:id="rId3"/>
    <p:sldId id="260" r:id="rId4"/>
    <p:sldId id="259" r:id="rId5"/>
    <p:sldId id="331" r:id="rId6"/>
    <p:sldId id="338" r:id="rId7"/>
    <p:sldId id="332" r:id="rId8"/>
    <p:sldId id="333" r:id="rId9"/>
    <p:sldId id="340" r:id="rId10"/>
    <p:sldId id="335" r:id="rId11"/>
    <p:sldId id="341" r:id="rId12"/>
    <p:sldId id="342" r:id="rId13"/>
    <p:sldId id="343" r:id="rId14"/>
    <p:sldId id="350" r:id="rId15"/>
    <p:sldId id="344" r:id="rId16"/>
    <p:sldId id="345" r:id="rId17"/>
    <p:sldId id="346" r:id="rId18"/>
    <p:sldId id="347" r:id="rId19"/>
    <p:sldId id="348" r:id="rId20"/>
    <p:sldId id="349" r:id="rId21"/>
    <p:sldId id="329" r:id="rId22"/>
    <p:sldId id="33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7638" autoAdjust="0"/>
  </p:normalViewPr>
  <p:slideViewPr>
    <p:cSldViewPr snapToGrid="0">
      <p:cViewPr varScale="1">
        <p:scale>
          <a:sx n="63" d="100"/>
          <a:sy n="63" d="100"/>
        </p:scale>
        <p:origin x="936" y="78"/>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2AA0D2-B50E-472B-8292-57269CBCFA8D}" type="datetimeFigureOut">
              <a:rPr lang="cs-CZ" smtClean="0"/>
              <a:t>4.5.2017</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D5F06A-DFDD-4A6D-9413-32B1234FCCE7}" type="slidenum">
              <a:rPr lang="cs-CZ" smtClean="0"/>
              <a:t>‹#›</a:t>
            </a:fld>
            <a:endParaRPr lang="cs-CZ"/>
          </a:p>
        </p:txBody>
      </p:sp>
    </p:spTree>
    <p:extLst>
      <p:ext uri="{BB962C8B-B14F-4D97-AF65-F5344CB8AC3E}">
        <p14:creationId xmlns:p14="http://schemas.microsoft.com/office/powerpoint/2010/main" val="2597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5D3D3-AB43-4D83-9697-EA82A75CD4F6}" type="datetimeFigureOut">
              <a:rPr lang="cs-CZ" smtClean="0"/>
              <a:t>4.5.2017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C7392-6C28-4D30-AA6F-6B1AA93BF45E}" type="slidenum">
              <a:rPr lang="cs-CZ" smtClean="0"/>
              <a:t>‹#›</a:t>
            </a:fld>
            <a:endParaRPr lang="cs-CZ"/>
          </a:p>
        </p:txBody>
      </p:sp>
    </p:spTree>
    <p:extLst>
      <p:ext uri="{BB962C8B-B14F-4D97-AF65-F5344CB8AC3E}">
        <p14:creationId xmlns:p14="http://schemas.microsoft.com/office/powerpoint/2010/main" val="139992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Therefore, the term "cryptosystem" is most often used when the key generation algorithm is important. For this reason, the term "cryptosystem" is commonly used to refer to public key techniques; however both "cipher" and "cryptosystem" are used for symmetric key techniques.</a:t>
            </a:r>
          </a:p>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5</a:t>
            </a:fld>
            <a:endParaRPr lang="cs-CZ"/>
          </a:p>
        </p:txBody>
      </p:sp>
    </p:spTree>
    <p:extLst>
      <p:ext uri="{BB962C8B-B14F-4D97-AF65-F5344CB8AC3E}">
        <p14:creationId xmlns:p14="http://schemas.microsoft.com/office/powerpoint/2010/main" val="224271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t>Cipher is any method of encrypting text (concealing its readability and meaning). It is also sometimes used to refer to the encrypted text message itself although here the term ciphertext is preferred. </a:t>
            </a:r>
          </a:p>
          <a:p>
            <a:endParaRPr lang="en-US" sz="1200" dirty="0"/>
          </a:p>
          <a:p>
            <a:r>
              <a:rPr lang="en-US" sz="1200" dirty="0"/>
              <a:t>In cryptography, a cipher (or cypher) is an algorithm for performing encryption or decryption—a series of well-defined steps that can be followed as a procedure.</a:t>
            </a:r>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6</a:t>
            </a:fld>
            <a:endParaRPr lang="cs-CZ"/>
          </a:p>
        </p:txBody>
      </p:sp>
    </p:spTree>
    <p:extLst>
      <p:ext uri="{BB962C8B-B14F-4D97-AF65-F5344CB8AC3E}">
        <p14:creationId xmlns:p14="http://schemas.microsoft.com/office/powerpoint/2010/main" val="37627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9</a:t>
            </a:fld>
            <a:endParaRPr lang="cs-CZ"/>
          </a:p>
        </p:txBody>
      </p:sp>
    </p:spTree>
    <p:extLst>
      <p:ext uri="{BB962C8B-B14F-4D97-AF65-F5344CB8AC3E}">
        <p14:creationId xmlns:p14="http://schemas.microsoft.com/office/powerpoint/2010/main" val="412701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15</a:t>
            </a:fld>
            <a:endParaRPr lang="cs-CZ"/>
          </a:p>
        </p:txBody>
      </p:sp>
    </p:spTree>
    <p:extLst>
      <p:ext uri="{BB962C8B-B14F-4D97-AF65-F5344CB8AC3E}">
        <p14:creationId xmlns:p14="http://schemas.microsoft.com/office/powerpoint/2010/main" val="251578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92183"/>
          </a:xfrm>
        </p:spPr>
        <p:txBody>
          <a:bodyPr/>
          <a:lstStyle/>
          <a:p>
            <a:r>
              <a:rPr lang="cs-CZ"/>
              <a:t>Kliknutím lze upravit styl.</a:t>
            </a:r>
            <a:endParaRPr lang="en-US" dirty="0"/>
          </a:p>
        </p:txBody>
      </p:sp>
      <p:sp>
        <p:nvSpPr>
          <p:cNvPr id="3" name="Content Placeholder 2"/>
          <p:cNvSpPr>
            <a:spLocks noGrp="1"/>
          </p:cNvSpPr>
          <p:nvPr>
            <p:ph idx="1"/>
          </p:nvPr>
        </p:nvSpPr>
        <p:spPr>
          <a:xfrm>
            <a:off x="0" y="1201783"/>
            <a:ext cx="12192000" cy="5656217"/>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8" name="Footer Placeholder 7"/>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4" name="Footer Placeholder 3"/>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3" name="Footer Placeholder 2"/>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6399212" y="5883275"/>
            <a:ext cx="914400" cy="365125"/>
          </a:xfrm>
          <a:prstGeom prst="rect">
            <a:avLst/>
          </a:prstGeom>
        </p:spPr>
        <p:txBody>
          <a:bodyPr/>
          <a:lstStyle/>
          <a:p>
            <a:fld id="{B61BEF0D-F0BB-DE4B-95CE-6DB70DBA9567}" type="datetimeFigureOut">
              <a:rPr lang="en-US" dirty="0"/>
              <a:pPr/>
              <a:t>5/4/2017</a:t>
            </a:fld>
            <a:endParaRPr lang="en-US" dirty="0"/>
          </a:p>
        </p:txBody>
      </p:sp>
      <p:sp>
        <p:nvSpPr>
          <p:cNvPr id="6" name="Footer Placeholder 5"/>
          <p:cNvSpPr>
            <a:spLocks noGrp="1"/>
          </p:cNvSpPr>
          <p:nvPr>
            <p:ph type="ftr" sz="quarter" idx="11"/>
          </p:nvPr>
        </p:nvSpPr>
        <p:spPr>
          <a:xfrm>
            <a:off x="1141412" y="5883275"/>
            <a:ext cx="5105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09600"/>
            <a:ext cx="12192000" cy="67493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49976" y="1284537"/>
            <a:ext cx="10742023" cy="5573463"/>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pic>
        <p:nvPicPr>
          <p:cNvPr id="8" name="Obrázek 7"/>
          <p:cNvPicPr>
            <a:picLocks noChangeAspect="1"/>
          </p:cNvPicPr>
          <p:nvPr userDrawn="1"/>
        </p:nvPicPr>
        <p:blipFill>
          <a:blip r:embed="rId19"/>
          <a:stretch>
            <a:fillRect/>
          </a:stretch>
        </p:blipFill>
        <p:spPr>
          <a:xfrm>
            <a:off x="9593622" y="0"/>
            <a:ext cx="2598378" cy="12845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ublic_key_infrastructure" TargetMode="External"/><Relationship Id="rId7" Type="http://schemas.openxmlformats.org/officeDocument/2006/relationships/hyperlink" Target="https://en.wikipedia.org/wiki/Advanced_Encryption_Standard" TargetMode="External"/><Relationship Id="rId2" Type="http://schemas.openxmlformats.org/officeDocument/2006/relationships/hyperlink" Target="https://en.wikipedia.org/wiki/RSA_(cryptosystem)" TargetMode="External"/><Relationship Id="rId1" Type="http://schemas.openxmlformats.org/officeDocument/2006/relationships/slideLayout" Target="../slideLayouts/slideLayout2.xml"/><Relationship Id="rId6" Type="http://schemas.openxmlformats.org/officeDocument/2006/relationships/hyperlink" Target="https://en.wikipedia.org/wiki/CBC-MAC" TargetMode="External"/><Relationship Id="rId5" Type="http://schemas.openxmlformats.org/officeDocument/2006/relationships/hyperlink" Target="https://en.wikipedia.org/wiki/SHA-2" TargetMode="External"/><Relationship Id="rId4" Type="http://schemas.openxmlformats.org/officeDocument/2006/relationships/hyperlink" Target="https://en.wikipedia.org/wiki/Public-key_cryptograph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blogs.msdn.com/b/kaushal/archive/2013/08/03/ssl-handshake-and-https-bindings-on-iis.aspx" TargetMode="External"/><Relationship Id="rId7" Type="http://schemas.openxmlformats.org/officeDocument/2006/relationships/hyperlink" Target="http://tools.ietf.org/html/rfc4302" TargetMode="External"/><Relationship Id="rId2" Type="http://schemas.openxmlformats.org/officeDocument/2006/relationships/hyperlink" Target="https://msdn.microsoft.com/en-us/library/92f9ye3s(v=vs.110).aspx" TargetMode="External"/><Relationship Id="rId1" Type="http://schemas.openxmlformats.org/officeDocument/2006/relationships/slideLayout" Target="../slideLayouts/slideLayout2.xml"/><Relationship Id="rId6" Type="http://schemas.openxmlformats.org/officeDocument/2006/relationships/hyperlink" Target="http://tools.ietf.org/html/rfc791" TargetMode="External"/><Relationship Id="rId5" Type="http://schemas.openxmlformats.org/officeDocument/2006/relationships/hyperlink" Target="http://tools.ietf.org/html/rfc793" TargetMode="External"/><Relationship Id="rId4" Type="http://schemas.openxmlformats.org/officeDocument/2006/relationships/hyperlink" Target="http://tools.ietf.org/html/rfc52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ssl.org/docs/manmaster/apps/ciphers.html" TargetMode="External"/><Relationship Id="rId2" Type="http://schemas.openxmlformats.org/officeDocument/2006/relationships/hyperlink" Target="https://wiki.mozilla.org/Security/Server_Side_TLS" TargetMode="External"/><Relationship Id="rId1" Type="http://schemas.openxmlformats.org/officeDocument/2006/relationships/slideLayout" Target="../slideLayouts/slideLayout2.xml"/><Relationship Id="rId4" Type="http://schemas.openxmlformats.org/officeDocument/2006/relationships/hyperlink" Target="https://www.blackhat.com/presentations/bh-europe-05/BH_EU_05-Cerrudo/BH_EU_05_Cerrudo.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5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4" name="Rectangle 51"/>
          <p:cNvSpPr/>
          <p:nvPr/>
        </p:nvSpPr>
        <p:spPr>
          <a:xfrm>
            <a:off x="2293257" y="5559878"/>
            <a:ext cx="5910943" cy="853622"/>
          </a:xfrm>
          <a:prstGeom prst="rect">
            <a:avLst/>
          </a:prstGeom>
          <a:solidFill>
            <a:srgbClr val="FFC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2487679" y="1810975"/>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7" name="Rectangle 8"/>
          <p:cNvSpPr/>
          <p:nvPr/>
        </p:nvSpPr>
        <p:spPr>
          <a:xfrm>
            <a:off x="2487679"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708297"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3123569"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637348" y="3082058"/>
            <a:ext cx="177938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3416730" y="3082058"/>
            <a:ext cx="635890"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3416730" y="227543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6145866" y="1810974"/>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15" name="Rectangle 17"/>
          <p:cNvSpPr/>
          <p:nvPr/>
        </p:nvSpPr>
        <p:spPr>
          <a:xfrm>
            <a:off x="6160967"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5577665"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8283025"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flipH="1">
            <a:off x="6506716" y="3082058"/>
            <a:ext cx="58330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a:off x="7090018" y="3082058"/>
            <a:ext cx="2122058"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7088981" y="22852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7"/>
          <p:cNvSpPr/>
          <p:nvPr/>
        </p:nvSpPr>
        <p:spPr>
          <a:xfrm>
            <a:off x="2487679"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sp>
        <p:nvSpPr>
          <p:cNvPr id="23" name="Rectangle 28"/>
          <p:cNvSpPr/>
          <p:nvPr/>
        </p:nvSpPr>
        <p:spPr>
          <a:xfrm>
            <a:off x="6160967"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cxnSp>
        <p:nvCxnSpPr>
          <p:cNvPr id="24" name="Straight Arrow Connector 29"/>
          <p:cNvCxnSpPr>
            <a:cxnSpLocks/>
            <a:stCxn id="9" idx="2"/>
            <a:endCxn id="23" idx="0"/>
          </p:cNvCxnSpPr>
          <p:nvPr/>
        </p:nvCxnSpPr>
        <p:spPr>
          <a:xfrm>
            <a:off x="4052620" y="4259288"/>
            <a:ext cx="3037398"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32"/>
          <p:cNvCxnSpPr>
            <a:cxnSpLocks/>
            <a:endCxn id="23" idx="0"/>
          </p:cNvCxnSpPr>
          <p:nvPr/>
        </p:nvCxnSpPr>
        <p:spPr>
          <a:xfrm>
            <a:off x="6370861" y="4277004"/>
            <a:ext cx="719157" cy="5081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36"/>
          <p:cNvCxnSpPr>
            <a:cxnSpLocks/>
            <a:stCxn id="17" idx="2"/>
            <a:endCxn id="22" idx="0"/>
          </p:cNvCxnSpPr>
          <p:nvPr/>
        </p:nvCxnSpPr>
        <p:spPr>
          <a:xfrm flipH="1">
            <a:off x="3416730" y="4259288"/>
            <a:ext cx="5795346"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9"/>
          <p:cNvCxnSpPr>
            <a:cxnSpLocks/>
            <a:stCxn id="8" idx="2"/>
            <a:endCxn id="22" idx="0"/>
          </p:cNvCxnSpPr>
          <p:nvPr/>
        </p:nvCxnSpPr>
        <p:spPr>
          <a:xfrm>
            <a:off x="1637348" y="4259288"/>
            <a:ext cx="1779382"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2"/>
          <p:cNvSpPr/>
          <p:nvPr/>
        </p:nvSpPr>
        <p:spPr>
          <a:xfrm>
            <a:off x="2487679" y="57503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sp>
        <p:nvSpPr>
          <p:cNvPr id="29" name="Rectangle 43"/>
          <p:cNvSpPr/>
          <p:nvPr/>
        </p:nvSpPr>
        <p:spPr>
          <a:xfrm>
            <a:off x="6160967" y="57122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cxnSp>
        <p:nvCxnSpPr>
          <p:cNvPr id="30" name="Straight Arrow Connector 44"/>
          <p:cNvCxnSpPr>
            <a:cxnSpLocks/>
            <a:stCxn id="22" idx="2"/>
            <a:endCxn id="28" idx="0"/>
          </p:cNvCxnSpPr>
          <p:nvPr/>
        </p:nvCxnSpPr>
        <p:spPr>
          <a:xfrm>
            <a:off x="3416730" y="5254505"/>
            <a:ext cx="0" cy="4958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7"/>
          <p:cNvCxnSpPr>
            <a:cxnSpLocks/>
            <a:stCxn id="23" idx="2"/>
            <a:endCxn id="29" idx="0"/>
          </p:cNvCxnSpPr>
          <p:nvPr/>
        </p:nvCxnSpPr>
        <p:spPr>
          <a:xfrm>
            <a:off x="7090018" y="5254505"/>
            <a:ext cx="0" cy="4577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8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cxnSp>
        <p:nvCxnSpPr>
          <p:cNvPr id="39" name="Straight Arrow Connector 21"/>
          <p:cNvCxnSpPr>
            <a:stCxn id="37" idx="2"/>
          </p:cNvCxnSpPr>
          <p:nvPr/>
        </p:nvCxnSpPr>
        <p:spPr>
          <a:xfrm>
            <a:off x="7284944" y="4212665"/>
            <a:ext cx="0" cy="408021"/>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9"/>
          <p:cNvSpPr/>
          <p:nvPr/>
        </p:nvSpPr>
        <p:spPr>
          <a:xfrm>
            <a:off x="6314888" y="4625403"/>
            <a:ext cx="1940112" cy="745063"/>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Adam</a:t>
            </a:r>
            <a:r>
              <a:rPr lang="en-US" dirty="0">
                <a:solidFill>
                  <a:schemeClr val="tx1"/>
                </a:solidFill>
              </a:rPr>
              <a:t> (K</a:t>
            </a:r>
            <a:r>
              <a:rPr lang="en-US" baseline="-25000" dirty="0">
                <a:solidFill>
                  <a:schemeClr val="tx1"/>
                </a:solidFill>
              </a:rPr>
              <a:t>PA</a:t>
            </a:r>
            <a:r>
              <a:rPr lang="en-US" dirty="0">
                <a:solidFill>
                  <a:schemeClr val="tx1"/>
                </a:solidFill>
              </a:rPr>
              <a:t>)</a:t>
            </a:r>
          </a:p>
        </p:txBody>
      </p:sp>
      <p:sp>
        <p:nvSpPr>
          <p:cNvPr id="22" name="Rectangle 9"/>
          <p:cNvSpPr/>
          <p:nvPr/>
        </p:nvSpPr>
        <p:spPr>
          <a:xfrm>
            <a:off x="2641600" y="4620685"/>
            <a:ext cx="1940112" cy="745065"/>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Adam</a:t>
            </a:r>
            <a:r>
              <a:rPr lang="en-US" dirty="0">
                <a:solidFill>
                  <a:schemeClr val="tx1"/>
                </a:solidFill>
              </a:rPr>
              <a:t> (</a:t>
            </a:r>
            <a:r>
              <a:rPr lang="en-US" dirty="0" err="1">
                <a:solidFill>
                  <a:schemeClr val="tx1"/>
                </a:solidFill>
              </a:rPr>
              <a:t>K</a:t>
            </a:r>
            <a:r>
              <a:rPr lang="en-US" baseline="-25000" dirty="0" err="1">
                <a:solidFill>
                  <a:schemeClr val="tx1"/>
                </a:solidFill>
              </a:rPr>
              <a:t>PrA</a:t>
            </a:r>
            <a:r>
              <a:rPr lang="en-US" dirty="0">
                <a:solidFill>
                  <a:schemeClr val="tx1"/>
                </a:solidFill>
              </a:rPr>
              <a:t>)</a:t>
            </a:r>
          </a:p>
        </p:txBody>
      </p:sp>
    </p:spTree>
    <p:extLst>
      <p:ext uri="{BB962C8B-B14F-4D97-AF65-F5344CB8AC3E}">
        <p14:creationId xmlns:p14="http://schemas.microsoft.com/office/powerpoint/2010/main" val="289127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cxnSp>
        <p:nvCxnSpPr>
          <p:cNvPr id="39" name="Straight Arrow Connector 21"/>
          <p:cNvCxnSpPr>
            <a:cxnSpLocks/>
            <a:stCxn id="37" idx="2"/>
            <a:endCxn id="17" idx="0"/>
          </p:cNvCxnSpPr>
          <p:nvPr/>
        </p:nvCxnSpPr>
        <p:spPr>
          <a:xfrm>
            <a:off x="7284944" y="4212665"/>
            <a:ext cx="0" cy="49531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9"/>
          <p:cNvSpPr/>
          <p:nvPr/>
        </p:nvSpPr>
        <p:spPr>
          <a:xfrm>
            <a:off x="6314888" y="4707981"/>
            <a:ext cx="1940112" cy="745063"/>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Eva</a:t>
            </a:r>
            <a:r>
              <a:rPr lang="en-US" dirty="0">
                <a:solidFill>
                  <a:schemeClr val="tx1"/>
                </a:solidFill>
              </a:rPr>
              <a:t> (K</a:t>
            </a:r>
            <a:r>
              <a:rPr lang="en-US" baseline="-25000" dirty="0">
                <a:solidFill>
                  <a:schemeClr val="tx1"/>
                </a:solidFill>
              </a:rPr>
              <a:t>P</a:t>
            </a:r>
            <a:r>
              <a:rPr lang="cs-CZ" baseline="-25000" dirty="0">
                <a:solidFill>
                  <a:schemeClr val="tx1"/>
                </a:solidFill>
              </a:rPr>
              <a:t>E</a:t>
            </a:r>
            <a:r>
              <a:rPr lang="en-US" dirty="0">
                <a:solidFill>
                  <a:schemeClr val="tx1"/>
                </a:solidFill>
              </a:rPr>
              <a:t>)</a:t>
            </a:r>
          </a:p>
        </p:txBody>
      </p:sp>
      <p:sp>
        <p:nvSpPr>
          <p:cNvPr id="20" name="Rectangle 9"/>
          <p:cNvSpPr/>
          <p:nvPr/>
        </p:nvSpPr>
        <p:spPr>
          <a:xfrm>
            <a:off x="2641600" y="4620685"/>
            <a:ext cx="1940112" cy="745065"/>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Eva</a:t>
            </a:r>
            <a:r>
              <a:rPr lang="en-US" dirty="0">
                <a:solidFill>
                  <a:schemeClr val="tx1"/>
                </a:solidFill>
              </a:rPr>
              <a:t> (</a:t>
            </a:r>
            <a:r>
              <a:rPr lang="en-US" dirty="0" err="1">
                <a:solidFill>
                  <a:schemeClr val="tx1"/>
                </a:solidFill>
              </a:rPr>
              <a:t>K</a:t>
            </a:r>
            <a:r>
              <a:rPr lang="en-US" baseline="-25000" dirty="0" err="1">
                <a:solidFill>
                  <a:schemeClr val="tx1"/>
                </a:solidFill>
              </a:rPr>
              <a:t>Pr</a:t>
            </a:r>
            <a:r>
              <a:rPr lang="cs-CZ" baseline="-25000" dirty="0">
                <a:solidFill>
                  <a:schemeClr val="tx1"/>
                </a:solidFill>
              </a:rPr>
              <a:t>E</a:t>
            </a:r>
            <a:r>
              <a:rPr lang="en-US" dirty="0">
                <a:solidFill>
                  <a:schemeClr val="tx1"/>
                </a:solidFill>
              </a:rPr>
              <a:t>)</a:t>
            </a:r>
          </a:p>
        </p:txBody>
      </p:sp>
    </p:spTree>
    <p:extLst>
      <p:ext uri="{BB962C8B-B14F-4D97-AF65-F5344CB8AC3E}">
        <p14:creationId xmlns:p14="http://schemas.microsoft.com/office/powerpoint/2010/main" val="32829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290922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9"/>
          <p:cNvGrpSpPr/>
          <p:nvPr/>
        </p:nvGrpSpPr>
        <p:grpSpPr>
          <a:xfrm>
            <a:off x="2026920" y="3086100"/>
            <a:ext cx="6380479" cy="825500"/>
            <a:chOff x="496296" y="1435100"/>
            <a:chExt cx="6380479" cy="825500"/>
          </a:xfrm>
        </p:grpSpPr>
        <p:sp>
          <p:nvSpPr>
            <p:cNvPr id="18" name="Rectangle 54"/>
            <p:cNvSpPr/>
            <p:nvPr/>
          </p:nvSpPr>
          <p:spPr>
            <a:xfrm>
              <a:off x="496296" y="1435100"/>
              <a:ext cx="2796816" cy="825500"/>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server</a:t>
              </a:r>
              <a:br>
                <a:rPr lang="en-US" sz="2000" dirty="0">
                  <a:solidFill>
                    <a:schemeClr val="tx1"/>
                  </a:solidFill>
                </a:rPr>
              </a:br>
              <a:r>
                <a:rPr lang="cs-CZ" sz="2000" dirty="0">
                  <a:solidFill>
                    <a:schemeClr val="tx1"/>
                  </a:solidFill>
                </a:rPr>
                <a:t> s webovou stránkou</a:t>
              </a:r>
              <a:endParaRPr lang="en-US" sz="2000" dirty="0">
                <a:solidFill>
                  <a:schemeClr val="tx1"/>
                </a:solidFill>
              </a:endParaRPr>
            </a:p>
          </p:txBody>
        </p:sp>
        <p:sp>
          <p:nvSpPr>
            <p:cNvPr id="19" name="Rectangle 61"/>
            <p:cNvSpPr/>
            <p:nvPr/>
          </p:nvSpPr>
          <p:spPr>
            <a:xfrm>
              <a:off x="4226552" y="1435100"/>
              <a:ext cx="2650223" cy="825499"/>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prohlížeč</a:t>
              </a:r>
              <a:endParaRPr lang="en-US" sz="2000" dirty="0">
                <a:solidFill>
                  <a:schemeClr val="tx1"/>
                </a:solidFill>
              </a:endParaRPr>
            </a:p>
          </p:txBody>
        </p:sp>
        <p:cxnSp>
          <p:nvCxnSpPr>
            <p:cNvPr id="20" name="Elbow Connector 65"/>
            <p:cNvCxnSpPr/>
            <p:nvPr/>
          </p:nvCxnSpPr>
          <p:spPr>
            <a:xfrm>
              <a:off x="3293112" y="1962149"/>
              <a:ext cx="933441" cy="1"/>
            </a:xfrm>
            <a:prstGeom prst="bentConnector3">
              <a:avLst>
                <a:gd name="adj1" fmla="val 50000"/>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71"/>
          <p:cNvCxnSpPr/>
          <p:nvPr/>
        </p:nvCxnSpPr>
        <p:spPr>
          <a:xfrm>
            <a:off x="4823736" y="3460750"/>
            <a:ext cx="93344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Oval 74"/>
          <p:cNvSpPr/>
          <p:nvPr/>
        </p:nvSpPr>
        <p:spPr>
          <a:xfrm>
            <a:off x="5229734" y="3304988"/>
            <a:ext cx="121444" cy="457200"/>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 name="TextBox 78"/>
          <p:cNvSpPr txBox="1"/>
          <p:nvPr/>
        </p:nvSpPr>
        <p:spPr>
          <a:xfrm>
            <a:off x="5950224" y="4070350"/>
            <a:ext cx="4146276" cy="400110"/>
          </a:xfrm>
          <a:prstGeom prst="rect">
            <a:avLst/>
          </a:prstGeom>
          <a:noFill/>
          <a:ln>
            <a:solidFill>
              <a:schemeClr val="tx1"/>
            </a:solidFill>
          </a:ln>
        </p:spPr>
        <p:txBody>
          <a:bodyPr wrap="square" rtlCol="0">
            <a:spAutoFit/>
          </a:bodyPr>
          <a:lstStyle/>
          <a:p>
            <a:r>
              <a:rPr lang="en-US" sz="2000" b="1" dirty="0"/>
              <a:t>M</a:t>
            </a:r>
            <a:r>
              <a:rPr lang="en-US" sz="2000" dirty="0"/>
              <a:t> – </a:t>
            </a:r>
            <a:r>
              <a:rPr lang="cs-CZ" sz="2000" dirty="0"/>
              <a:t>Zpráva kódovaná v </a:t>
            </a:r>
            <a:r>
              <a:rPr lang="en-US" sz="2000" dirty="0">
                <a:sym typeface="Wingdings" panose="05000000000000000000" pitchFamily="2" charset="2"/>
              </a:rPr>
              <a:t>HTML </a:t>
            </a:r>
          </a:p>
        </p:txBody>
      </p:sp>
      <p:cxnSp>
        <p:nvCxnSpPr>
          <p:cNvPr id="25" name="Straight Arrow Connector 81"/>
          <p:cNvCxnSpPr>
            <a:cxnSpLocks/>
            <a:stCxn id="24" idx="1"/>
            <a:endCxn id="23" idx="4"/>
          </p:cNvCxnSpPr>
          <p:nvPr/>
        </p:nvCxnSpPr>
        <p:spPr>
          <a:xfrm flipH="1" flipV="1">
            <a:off x="5290456" y="3762188"/>
            <a:ext cx="659768" cy="508217"/>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1227284" y="4859774"/>
            <a:ext cx="8869216" cy="1938992"/>
          </a:xfrm>
          <a:prstGeom prst="rect">
            <a:avLst/>
          </a:prstGeom>
        </p:spPr>
        <p:txBody>
          <a:bodyPr wrap="square">
            <a:spAutoFit/>
          </a:bodyPr>
          <a:lstStyle/>
          <a:p>
            <a:r>
              <a:rPr lang="cs-CZ" sz="2400" b="1" u="sng" dirty="0"/>
              <a:t>Příklad: </a:t>
            </a:r>
          </a:p>
          <a:p>
            <a:r>
              <a:rPr lang="cs-CZ" sz="2400" dirty="0"/>
              <a:t>Eva chce navštívit svou oblíbenou stránku svým oblíbeným webový prohlížečem. Webová stránka je hostována na webovém serveru u Adama, který podporuje pouze šifrovací balík </a:t>
            </a:r>
            <a:r>
              <a:rPr lang="en-US" sz="2400" dirty="0"/>
              <a:t>TLS_RSA_WITH_AES_128_CBC_SHA256</a:t>
            </a:r>
            <a:endParaRPr lang="cs-CZ" sz="2400" dirty="0"/>
          </a:p>
        </p:txBody>
      </p:sp>
    </p:spTree>
    <p:extLst>
      <p:ext uri="{BB962C8B-B14F-4D97-AF65-F5344CB8AC3E}">
        <p14:creationId xmlns:p14="http://schemas.microsoft.com/office/powerpoint/2010/main" val="80364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5113551"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r>
              <a:rPr lang="en-US" sz="1600" dirty="0"/>
              <a:t> </a:t>
            </a:r>
            <a:r>
              <a:rPr lang="en-US" sz="1600" dirty="0">
                <a:sym typeface="Wingdings" panose="05000000000000000000" pitchFamily="2" charset="2"/>
              </a:rPr>
              <a:t></a:t>
            </a:r>
            <a:r>
              <a:rPr lang="en-US" sz="1600" dirty="0"/>
              <a:t> HTML in HTTP</a:t>
            </a:r>
          </a:p>
          <a:p>
            <a:r>
              <a:rPr lang="en-US" sz="1600" b="1" dirty="0"/>
              <a:t>Q</a:t>
            </a:r>
            <a:r>
              <a:rPr lang="en-US" sz="1600" dirty="0"/>
              <a:t> – </a:t>
            </a:r>
            <a:r>
              <a:rPr lang="cs-CZ" sz="1600" dirty="0"/>
              <a:t>Pečetící </a:t>
            </a:r>
            <a:r>
              <a:rPr lang="en-US" sz="1600" dirty="0"/>
              <a:t> </a:t>
            </a:r>
            <a:r>
              <a:rPr lang="cs-CZ" sz="1600" dirty="0"/>
              <a:t>(Podpisový) stroj</a:t>
            </a:r>
            <a:r>
              <a:rPr lang="en-US" sz="1600" dirty="0"/>
              <a:t> </a:t>
            </a:r>
            <a:r>
              <a:rPr lang="en-US" sz="1600" dirty="0">
                <a:sym typeface="Wingdings" panose="05000000000000000000" pitchFamily="2" charset="2"/>
              </a:rPr>
              <a:t></a:t>
            </a:r>
            <a:r>
              <a:rPr lang="en-US" sz="1600" dirty="0"/>
              <a:t> SHA-256 </a:t>
            </a:r>
          </a:p>
          <a:p>
            <a:r>
              <a:rPr lang="en-US" sz="1600" b="1" dirty="0"/>
              <a:t>E</a:t>
            </a:r>
            <a:r>
              <a:rPr lang="en-US" sz="1600" dirty="0"/>
              <a:t> – </a:t>
            </a:r>
            <a:r>
              <a:rPr lang="cs-CZ" sz="1600" dirty="0"/>
              <a:t>Šifrovací stroj</a:t>
            </a:r>
            <a:r>
              <a:rPr lang="en-US" sz="1600" dirty="0"/>
              <a:t> </a:t>
            </a:r>
            <a:r>
              <a:rPr lang="en-US" sz="1600" dirty="0">
                <a:sym typeface="Wingdings" panose="05000000000000000000" pitchFamily="2" charset="2"/>
              </a:rPr>
              <a:t> CBC</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r>
              <a:rPr lang="en-US" sz="1600" dirty="0"/>
              <a:t> </a:t>
            </a:r>
            <a:r>
              <a:rPr lang="en-US" sz="1600" dirty="0">
                <a:sym typeface="Wingdings" panose="05000000000000000000" pitchFamily="2" charset="2"/>
              </a:rPr>
              <a:t> RSA s AES-128 p</a:t>
            </a:r>
            <a:r>
              <a:rPr lang="cs-CZ" sz="1600" dirty="0" err="1">
                <a:sym typeface="Wingdings" panose="05000000000000000000" pitchFamily="2" charset="2"/>
              </a:rPr>
              <a:t>řes</a:t>
            </a:r>
            <a:r>
              <a:rPr lang="cs-CZ" sz="1600" dirty="0">
                <a:sym typeface="Wingdings" panose="05000000000000000000" pitchFamily="2" charset="2"/>
              </a:rPr>
              <a:t> </a:t>
            </a:r>
            <a:r>
              <a:rPr lang="en-US" sz="1600" dirty="0">
                <a:sym typeface="Wingdings" panose="05000000000000000000" pitchFamily="2" charset="2"/>
              </a:rPr>
              <a:t>TCP/IP</a:t>
            </a:r>
            <a:endParaRPr lang="en-US" sz="1600" dirty="0"/>
          </a:p>
          <a:p>
            <a:r>
              <a:rPr lang="en-US" sz="1600" b="1" dirty="0"/>
              <a:t>D</a:t>
            </a:r>
            <a:r>
              <a:rPr lang="en-US" sz="1600" dirty="0"/>
              <a:t> – De</a:t>
            </a:r>
            <a:r>
              <a:rPr lang="cs-CZ" sz="1600" dirty="0"/>
              <a:t>šifrovací</a:t>
            </a:r>
            <a:r>
              <a:rPr lang="en-US" sz="1600" dirty="0"/>
              <a:t> </a:t>
            </a:r>
            <a:r>
              <a:rPr lang="cs-CZ" sz="1600" dirty="0"/>
              <a:t>stroj </a:t>
            </a:r>
            <a:r>
              <a:rPr lang="en-US" sz="1600" dirty="0">
                <a:sym typeface="Wingdings" panose="05000000000000000000" pitchFamily="2" charset="2"/>
              </a:rPr>
              <a:t> CBC</a:t>
            </a:r>
            <a:endParaRPr lang="en-US" sz="1600" dirty="0"/>
          </a:p>
          <a:p>
            <a:r>
              <a:rPr lang="en-US" sz="1600" b="1" dirty="0"/>
              <a:t>V</a:t>
            </a:r>
            <a:r>
              <a:rPr lang="en-US" sz="1600" dirty="0"/>
              <a:t> – </a:t>
            </a:r>
            <a:r>
              <a:rPr lang="cs-CZ" sz="1600" dirty="0"/>
              <a:t>Ověřovací</a:t>
            </a:r>
            <a:r>
              <a:rPr lang="en-US" sz="1600" dirty="0"/>
              <a:t> </a:t>
            </a:r>
            <a:r>
              <a:rPr lang="cs-CZ" sz="1600" dirty="0"/>
              <a:t>stroj</a:t>
            </a:r>
            <a:r>
              <a:rPr lang="en-US" sz="1600" dirty="0"/>
              <a:t> </a:t>
            </a:r>
            <a:r>
              <a:rPr lang="en-US" sz="1600" dirty="0">
                <a:sym typeface="Wingdings" panose="05000000000000000000" pitchFamily="2" charset="2"/>
              </a:rPr>
              <a:t> SHA-256</a:t>
            </a:r>
            <a:endParaRPr lang="en-US" sz="1600" dirty="0"/>
          </a:p>
        </p:txBody>
      </p:sp>
      <p:sp>
        <p:nvSpPr>
          <p:cNvPr id="58" name="TextBox 113"/>
          <p:cNvSpPr txBox="1"/>
          <p:nvPr/>
        </p:nvSpPr>
        <p:spPr>
          <a:xfrm>
            <a:off x="4290604" y="4466086"/>
            <a:ext cx="4191889" cy="1477328"/>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Veřejný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Privátní klíč</a:t>
            </a:r>
            <a:r>
              <a:rPr lang="en-US" sz="1600" dirty="0"/>
              <a:t> </a:t>
            </a:r>
            <a:r>
              <a:rPr lang="cs-CZ" sz="1600" dirty="0"/>
              <a:t>Evy</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75918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192784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1146559" y="1810975"/>
            <a:ext cx="1858102" cy="1272184"/>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7" name="Rectangle 8"/>
          <p:cNvSpPr/>
          <p:nvPr/>
        </p:nvSpPr>
        <p:spPr>
          <a:xfrm>
            <a:off x="1146559" y="342045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144417" y="45939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2278017" y="45939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073468" y="3889778"/>
            <a:ext cx="1002142" cy="70415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2075610" y="3889778"/>
            <a:ext cx="1131458" cy="70415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2075610" y="308315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758232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7197426" y="1810974"/>
            <a:ext cx="1858102" cy="1218452"/>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15" name="Rectangle 17"/>
          <p:cNvSpPr/>
          <p:nvPr/>
        </p:nvSpPr>
        <p:spPr>
          <a:xfrm>
            <a:off x="7227767" y="34509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8481145" y="45177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6332305" y="45177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a:off x="8156818" y="3920258"/>
            <a:ext cx="1253378"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flipH="1">
            <a:off x="7261356" y="3920258"/>
            <a:ext cx="895462"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8155781" y="31234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119"/>
          <p:cNvCxnSpPr>
            <a:cxnSpLocks/>
          </p:cNvCxnSpPr>
          <p:nvPr/>
        </p:nvCxnSpPr>
        <p:spPr>
          <a:xfrm>
            <a:off x="3004661" y="2232887"/>
            <a:ext cx="165299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136"/>
          <p:cNvCxnSpPr>
            <a:cxnSpLocks/>
          </p:cNvCxnSpPr>
          <p:nvPr/>
        </p:nvCxnSpPr>
        <p:spPr>
          <a:xfrm>
            <a:off x="3004661" y="2461487"/>
            <a:ext cx="1652996"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4" name="Rectangle 147"/>
          <p:cNvSpPr/>
          <p:nvPr/>
        </p:nvSpPr>
        <p:spPr>
          <a:xfrm>
            <a:off x="4657657" y="1981200"/>
            <a:ext cx="1257502" cy="3864770"/>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cxnSp>
        <p:nvCxnSpPr>
          <p:cNvPr id="35" name="Straight Arrow Connector 150"/>
          <p:cNvCxnSpPr>
            <a:cxnSpLocks/>
          </p:cNvCxnSpPr>
          <p:nvPr/>
        </p:nvCxnSpPr>
        <p:spPr>
          <a:xfrm>
            <a:off x="5937675" y="2232887"/>
            <a:ext cx="125975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151"/>
          <p:cNvCxnSpPr>
            <a:cxnSpLocks/>
          </p:cNvCxnSpPr>
          <p:nvPr/>
        </p:nvCxnSpPr>
        <p:spPr>
          <a:xfrm>
            <a:off x="5937675" y="2461487"/>
            <a:ext cx="1259751"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152"/>
          <p:cNvCxnSpPr>
            <a:cxnSpLocks/>
          </p:cNvCxnSpPr>
          <p:nvPr/>
        </p:nvCxnSpPr>
        <p:spPr>
          <a:xfrm>
            <a:off x="4136119" y="4747487"/>
            <a:ext cx="521538"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153"/>
          <p:cNvCxnSpPr>
            <a:cxnSpLocks/>
          </p:cNvCxnSpPr>
          <p:nvPr/>
        </p:nvCxnSpPr>
        <p:spPr>
          <a:xfrm>
            <a:off x="4136119" y="4944770"/>
            <a:ext cx="521538"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158"/>
          <p:cNvCxnSpPr>
            <a:cxnSpLocks/>
          </p:cNvCxnSpPr>
          <p:nvPr/>
        </p:nvCxnSpPr>
        <p:spPr>
          <a:xfrm>
            <a:off x="5915159" y="4747487"/>
            <a:ext cx="41714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159"/>
          <p:cNvCxnSpPr>
            <a:cxnSpLocks/>
          </p:cNvCxnSpPr>
          <p:nvPr/>
        </p:nvCxnSpPr>
        <p:spPr>
          <a:xfrm>
            <a:off x="5937675" y="4899887"/>
            <a:ext cx="394630"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1" name="Oval 160"/>
          <p:cNvSpPr/>
          <p:nvPr/>
        </p:nvSpPr>
        <p:spPr>
          <a:xfrm>
            <a:off x="4044262" y="2116183"/>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Oval 161"/>
          <p:cNvSpPr/>
          <p:nvPr/>
        </p:nvSpPr>
        <p:spPr>
          <a:xfrm>
            <a:off x="6441308" y="2096361"/>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43" name="Elbow Connector 163"/>
          <p:cNvCxnSpPr>
            <a:stCxn id="41" idx="0"/>
            <a:endCxn id="42" idx="0"/>
          </p:cNvCxnSpPr>
          <p:nvPr/>
        </p:nvCxnSpPr>
        <p:spPr>
          <a:xfrm rot="5400000" flipH="1" flipV="1">
            <a:off x="5309957" y="907749"/>
            <a:ext cx="19822" cy="2397046"/>
          </a:xfrm>
          <a:prstGeom prst="bentConnector3">
            <a:avLst>
              <a:gd name="adj1" fmla="val 1253264"/>
            </a:avLst>
          </a:prstGeom>
          <a:ln w="127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5"/>
          <p:cNvSpPr/>
          <p:nvPr/>
        </p:nvSpPr>
        <p:spPr>
          <a:xfrm>
            <a:off x="3861887" y="1201783"/>
            <a:ext cx="3161418" cy="44302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Výměna prvočísel (</a:t>
            </a:r>
            <a:r>
              <a:rPr lang="cs-CZ" i="1" dirty="0" err="1">
                <a:solidFill>
                  <a:schemeClr val="tx1"/>
                </a:solidFill>
              </a:rPr>
              <a:t>g,p</a:t>
            </a:r>
            <a:r>
              <a:rPr lang="cs-CZ" sz="1200" dirty="0">
                <a:solidFill>
                  <a:schemeClr val="tx1"/>
                </a:solidFill>
              </a:rPr>
              <a:t>)</a:t>
            </a:r>
            <a:endParaRPr lang="en-US" sz="1200" dirty="0">
              <a:solidFill>
                <a:schemeClr val="tx1"/>
              </a:solidFill>
            </a:endParaRPr>
          </a:p>
        </p:txBody>
      </p:sp>
      <p:sp>
        <p:nvSpPr>
          <p:cNvPr id="71" name="TextBox 113"/>
          <p:cNvSpPr txBox="1"/>
          <p:nvPr/>
        </p:nvSpPr>
        <p:spPr>
          <a:xfrm>
            <a:off x="144417" y="5603630"/>
            <a:ext cx="4096094" cy="923330"/>
          </a:xfrm>
          <a:prstGeom prst="rect">
            <a:avLst/>
          </a:prstGeom>
          <a:noFill/>
        </p:spPr>
        <p:txBody>
          <a:bodyPr wrap="square" rtlCol="0">
            <a:spAutoFit/>
          </a:bodyPr>
          <a:lstStyle/>
          <a:p>
            <a:r>
              <a:rPr lang="en-US" b="1" dirty="0"/>
              <a:t>K</a:t>
            </a:r>
            <a:r>
              <a:rPr lang="en-US" b="1" baseline="-25000" dirty="0"/>
              <a:t>P</a:t>
            </a:r>
            <a:r>
              <a:rPr lang="en-US" dirty="0"/>
              <a:t> – Public Keys</a:t>
            </a:r>
          </a:p>
          <a:p>
            <a:r>
              <a:rPr lang="en-US" b="1" dirty="0" err="1"/>
              <a:t>K</a:t>
            </a:r>
            <a:r>
              <a:rPr lang="en-US" b="1" baseline="-25000" dirty="0" err="1"/>
              <a:t>Pr</a:t>
            </a:r>
            <a:r>
              <a:rPr lang="en-US" dirty="0"/>
              <a:t> – Private Keys</a:t>
            </a:r>
          </a:p>
          <a:p>
            <a:r>
              <a:rPr lang="en-US" b="1" dirty="0"/>
              <a:t>PKI</a:t>
            </a:r>
            <a:r>
              <a:rPr lang="en-US" dirty="0"/>
              <a:t> – Public Key Infrastructure</a:t>
            </a:r>
          </a:p>
        </p:txBody>
      </p:sp>
      <p:sp>
        <p:nvSpPr>
          <p:cNvPr id="72" name="TextBox 166"/>
          <p:cNvSpPr txBox="1"/>
          <p:nvPr/>
        </p:nvSpPr>
        <p:spPr>
          <a:xfrm>
            <a:off x="6516938" y="5451939"/>
            <a:ext cx="5435263" cy="1200329"/>
          </a:xfrm>
          <a:prstGeom prst="rect">
            <a:avLst/>
          </a:prstGeom>
          <a:noFill/>
        </p:spPr>
        <p:txBody>
          <a:bodyPr wrap="square" rtlCol="0">
            <a:spAutoFit/>
          </a:bodyPr>
          <a:lstStyle/>
          <a:p>
            <a:r>
              <a:rPr lang="en-US" b="1" dirty="0"/>
              <a:t>g</a:t>
            </a:r>
            <a:r>
              <a:rPr lang="en-US" dirty="0"/>
              <a:t> – public base large prime number</a:t>
            </a:r>
          </a:p>
          <a:p>
            <a:r>
              <a:rPr lang="en-US" b="1" dirty="0"/>
              <a:t>p</a:t>
            </a:r>
            <a:r>
              <a:rPr lang="en-US" dirty="0"/>
              <a:t> – public modulus large prime number</a:t>
            </a:r>
          </a:p>
          <a:p>
            <a:r>
              <a:rPr lang="en-US" b="1" dirty="0"/>
              <a:t>a – </a:t>
            </a:r>
            <a:r>
              <a:rPr lang="en-US" dirty="0"/>
              <a:t>secret natural number </a:t>
            </a:r>
            <a:r>
              <a:rPr lang="cs-CZ" dirty="0"/>
              <a:t>Adama</a:t>
            </a:r>
            <a:endParaRPr lang="en-US" dirty="0"/>
          </a:p>
          <a:p>
            <a:r>
              <a:rPr lang="en-US" b="1" dirty="0"/>
              <a:t>b – </a:t>
            </a:r>
            <a:r>
              <a:rPr lang="en-US" dirty="0"/>
              <a:t>secret natural number </a:t>
            </a:r>
            <a:r>
              <a:rPr lang="cs-CZ" dirty="0"/>
              <a:t>Evy</a:t>
            </a:r>
            <a:endParaRPr lang="en-US" dirty="0"/>
          </a:p>
        </p:txBody>
      </p:sp>
      <p:cxnSp>
        <p:nvCxnSpPr>
          <p:cNvPr id="21" name="Straight Connector 23"/>
          <p:cNvCxnSpPr>
            <a:cxnSpLocks/>
          </p:cNvCxnSpPr>
          <p:nvPr/>
        </p:nvCxnSpPr>
        <p:spPr>
          <a:xfrm>
            <a:off x="5290457" y="1751881"/>
            <a:ext cx="0" cy="4526999"/>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2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6" name="Group 4"/>
          <p:cNvGrpSpPr/>
          <p:nvPr/>
        </p:nvGrpSpPr>
        <p:grpSpPr>
          <a:xfrm>
            <a:off x="566057" y="1770744"/>
            <a:ext cx="6471911" cy="4659086"/>
            <a:chOff x="381000" y="1221603"/>
            <a:chExt cx="3413313"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 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11797" y="3472703"/>
              <a:ext cx="1282516"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Adamova Aplikace </a:t>
              </a:r>
              <a:r>
                <a:rPr lang="en-US" dirty="0">
                  <a:solidFill>
                    <a:schemeClr val="tx1"/>
                  </a:solidFill>
                </a:rPr>
                <a:t>s </a:t>
              </a:r>
              <a:r>
                <a:rPr lang="cs-CZ" dirty="0">
                  <a:solidFill>
                    <a:schemeClr val="tx1"/>
                  </a:solidFill>
                </a:rPr>
                <a:t>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774885"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262432"/>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Adam požádá o vydání certifikátu od RA</a:t>
            </a:r>
            <a:endParaRPr lang="en-US" sz="1600" dirty="0"/>
          </a:p>
          <a:p>
            <a:pPr marL="228600" indent="-228600">
              <a:buFont typeface="+mj-lt"/>
              <a:buAutoNum type="arabicPeriod"/>
            </a:pPr>
            <a:r>
              <a:rPr lang="en-US" sz="1600" dirty="0"/>
              <a:t>RA </a:t>
            </a:r>
            <a:r>
              <a:rPr lang="cs-CZ" sz="1600" dirty="0"/>
              <a:t>schválí certifikační požadavek, pak  RA požádá CA o vydání certifikátu pro Adama</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cs-CZ" sz="1600" dirty="0"/>
              <a:t>Adam</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cs-CZ" sz="1600" dirty="0"/>
              <a:t>Adam</a:t>
            </a:r>
            <a:r>
              <a:rPr lang="en-US" sz="1600" dirty="0"/>
              <a:t> </a:t>
            </a:r>
            <a:r>
              <a:rPr lang="cs-CZ" sz="1600" dirty="0"/>
              <a:t>přidá certifikát do úložiště aplikace</a:t>
            </a:r>
            <a:endParaRPr lang="en-US" sz="1600" dirty="0"/>
          </a:p>
          <a:p>
            <a:pPr marL="228600" indent="-228600">
              <a:buFont typeface="+mj-lt"/>
              <a:buAutoNum type="arabicPeriod"/>
            </a:pPr>
            <a:r>
              <a:rPr lang="cs-CZ" sz="1600" dirty="0"/>
              <a:t>Adamova Aplikace požádá o ověření platnosti certifikátu</a:t>
            </a:r>
          </a:p>
          <a:p>
            <a:pPr marL="228600" indent="-228600">
              <a:buFont typeface="+mj-lt"/>
              <a:buAutoNum type="arabicPeriod"/>
            </a:pPr>
            <a:r>
              <a:rPr lang="en-US" sz="1600" dirty="0"/>
              <a:t>VA </a:t>
            </a:r>
            <a:r>
              <a:rPr lang="cs-CZ" sz="1600" dirty="0"/>
              <a:t>kdykoliv ověří platnost certifikátu Adamovy Aplikace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141981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pic>
        <p:nvPicPr>
          <p:cNvPr id="4" name="Obrázek 3" descr="Výřez obrazovky"/>
          <p:cNvPicPr>
            <a:picLocks noChangeAspect="1"/>
          </p:cNvPicPr>
          <p:nvPr/>
        </p:nvPicPr>
        <p:blipFill>
          <a:blip r:embed="rId2"/>
          <a:stretch>
            <a:fillRect/>
          </a:stretch>
        </p:blipFill>
        <p:spPr>
          <a:xfrm>
            <a:off x="648317" y="1371601"/>
            <a:ext cx="10282398" cy="5486400"/>
          </a:xfrm>
          <a:prstGeom prst="rect">
            <a:avLst/>
          </a:prstGeom>
        </p:spPr>
      </p:pic>
      <p:sp>
        <p:nvSpPr>
          <p:cNvPr id="5" name="TextBox 6"/>
          <p:cNvSpPr txBox="1"/>
          <p:nvPr/>
        </p:nvSpPr>
        <p:spPr>
          <a:xfrm>
            <a:off x="1447800" y="1741340"/>
            <a:ext cx="1461774" cy="338554"/>
          </a:xfrm>
          <a:prstGeom prst="rect">
            <a:avLst/>
          </a:prstGeom>
          <a:noFill/>
        </p:spPr>
        <p:txBody>
          <a:bodyPr wrap="square" rtlCol="0">
            <a:spAutoFit/>
          </a:bodyPr>
          <a:lstStyle/>
          <a:p>
            <a:r>
              <a:rPr lang="cs-CZ" sz="1600" b="1" u="sng" dirty="0">
                <a:solidFill>
                  <a:srgbClr val="FF0000"/>
                </a:solidFill>
              </a:rPr>
              <a:t>Eva</a:t>
            </a:r>
            <a:endParaRPr lang="en-US" sz="1600" b="1" u="sng" dirty="0">
              <a:solidFill>
                <a:srgbClr val="FF0000"/>
              </a:solidFill>
            </a:endParaRPr>
          </a:p>
        </p:txBody>
      </p:sp>
      <p:sp>
        <p:nvSpPr>
          <p:cNvPr id="13" name="TextBox 15"/>
          <p:cNvSpPr txBox="1"/>
          <p:nvPr/>
        </p:nvSpPr>
        <p:spPr>
          <a:xfrm>
            <a:off x="9091088" y="1741340"/>
            <a:ext cx="844574" cy="338554"/>
          </a:xfrm>
          <a:prstGeom prst="rect">
            <a:avLst/>
          </a:prstGeom>
          <a:noFill/>
        </p:spPr>
        <p:txBody>
          <a:bodyPr wrap="square" rtlCol="0">
            <a:spAutoFit/>
          </a:bodyPr>
          <a:lstStyle/>
          <a:p>
            <a:r>
              <a:rPr lang="cs-CZ" sz="1600" b="1" u="sng" dirty="0">
                <a:solidFill>
                  <a:srgbClr val="FF0000"/>
                </a:solidFill>
              </a:rPr>
              <a:t>Adam</a:t>
            </a:r>
            <a:endParaRPr lang="en-US" sz="1600" b="1" u="sng" dirty="0">
              <a:solidFill>
                <a:srgbClr val="FF0000"/>
              </a:solidFill>
            </a:endParaRPr>
          </a:p>
        </p:txBody>
      </p:sp>
    </p:spTree>
    <p:extLst>
      <p:ext uri="{BB962C8B-B14F-4D97-AF65-F5344CB8AC3E}">
        <p14:creationId xmlns:p14="http://schemas.microsoft.com/office/powerpoint/2010/main" val="227228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RSA (cryptosystem)</a:t>
            </a:r>
            <a:r>
              <a:rPr lang="cs-CZ" dirty="0"/>
              <a:t> </a:t>
            </a:r>
            <a:r>
              <a:rPr lang="cs-CZ" dirty="0">
                <a:hlinkClick r:id="rId2"/>
              </a:rPr>
              <a:t>h</a:t>
            </a:r>
            <a:r>
              <a:rPr lang="en-US" dirty="0">
                <a:hlinkClick r:id="rId2"/>
              </a:rPr>
              <a:t>ttps://en.wikipedia.org/wiki/RSA_%28cryptosystem%29</a:t>
            </a:r>
            <a:endParaRPr lang="cs-CZ" dirty="0"/>
          </a:p>
          <a:p>
            <a:endParaRPr lang="en-US" dirty="0"/>
          </a:p>
          <a:p>
            <a:r>
              <a:rPr lang="en-US" dirty="0"/>
              <a:t>PKI</a:t>
            </a:r>
            <a:r>
              <a:rPr lang="cs-CZ" dirty="0"/>
              <a:t> </a:t>
            </a:r>
            <a:r>
              <a:rPr lang="en-US" dirty="0">
                <a:hlinkClick r:id="rId3"/>
              </a:rPr>
              <a:t>https://en.wikipedia.org/wiki/Public_key_infrastructure</a:t>
            </a:r>
            <a:endParaRPr lang="cs-CZ" dirty="0"/>
          </a:p>
          <a:p>
            <a:endParaRPr lang="en-US" dirty="0"/>
          </a:p>
          <a:p>
            <a:r>
              <a:rPr lang="en-US" dirty="0"/>
              <a:t>Public-key cryptography</a:t>
            </a:r>
            <a:r>
              <a:rPr lang="cs-CZ" dirty="0"/>
              <a:t> </a:t>
            </a:r>
            <a:r>
              <a:rPr lang="en-US" dirty="0">
                <a:hlinkClick r:id="rId4"/>
              </a:rPr>
              <a:t>https://en.wikipedia.org/wiki/Public-key_cryptography</a:t>
            </a:r>
            <a:endParaRPr lang="cs-CZ" dirty="0"/>
          </a:p>
          <a:p>
            <a:endParaRPr lang="en-US" dirty="0"/>
          </a:p>
          <a:p>
            <a:r>
              <a:rPr lang="en-US" dirty="0"/>
              <a:t>SHA-2</a:t>
            </a:r>
            <a:r>
              <a:rPr lang="cs-CZ" dirty="0"/>
              <a:t> </a:t>
            </a:r>
            <a:r>
              <a:rPr lang="en-US" dirty="0">
                <a:hlinkClick r:id="rId5"/>
              </a:rPr>
              <a:t>https://en.wikipedia.org/wiki/SHA-2</a:t>
            </a:r>
            <a:endParaRPr lang="cs-CZ" dirty="0"/>
          </a:p>
          <a:p>
            <a:endParaRPr lang="en-US" dirty="0"/>
          </a:p>
          <a:p>
            <a:r>
              <a:rPr lang="en-US" dirty="0"/>
              <a:t>CBC</a:t>
            </a:r>
            <a:r>
              <a:rPr lang="cs-CZ" dirty="0"/>
              <a:t> </a:t>
            </a:r>
            <a:r>
              <a:rPr lang="en-US" dirty="0">
                <a:hlinkClick r:id="rId6"/>
              </a:rPr>
              <a:t>https://en.wikipedia.org/wiki/CBC-MAC</a:t>
            </a:r>
            <a:endParaRPr lang="cs-CZ" dirty="0"/>
          </a:p>
          <a:p>
            <a:endParaRPr lang="en-US" dirty="0"/>
          </a:p>
          <a:p>
            <a:r>
              <a:rPr lang="en-US" dirty="0"/>
              <a:t>AES</a:t>
            </a:r>
            <a:r>
              <a:rPr lang="cs-CZ" dirty="0"/>
              <a:t> </a:t>
            </a:r>
            <a:r>
              <a:rPr lang="en-US" dirty="0">
                <a:hlinkClick r:id="rId7"/>
              </a:rPr>
              <a:t>https://en.wikipedia.org/wiki/Advanced_Encryption_Standard</a:t>
            </a:r>
            <a:endParaRPr lang="cs-CZ" dirty="0"/>
          </a:p>
          <a:p>
            <a:endParaRPr lang="cs-CZ" dirty="0"/>
          </a:p>
        </p:txBody>
      </p:sp>
    </p:spTree>
    <p:extLst>
      <p:ext uri="{BB962C8B-B14F-4D97-AF65-F5344CB8AC3E}">
        <p14:creationId xmlns:p14="http://schemas.microsoft.com/office/powerpoint/2010/main" val="46643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Microsoft Cryptographic Services</a:t>
            </a:r>
            <a:r>
              <a:rPr lang="cs-CZ" dirty="0"/>
              <a:t> </a:t>
            </a:r>
            <a:r>
              <a:rPr lang="en-US" dirty="0">
                <a:hlinkClick r:id="rId2"/>
              </a:rPr>
              <a:t>https://msdn.microsoft.com/en-us/library/92f9ye3s(v=vs.110).aspx</a:t>
            </a:r>
            <a:endParaRPr lang="cs-CZ" dirty="0"/>
          </a:p>
          <a:p>
            <a:endParaRPr lang="en-US" dirty="0"/>
          </a:p>
          <a:p>
            <a:r>
              <a:rPr lang="en-US" dirty="0"/>
              <a:t>SSL Handshake and HTTPS Bindings on IIS</a:t>
            </a:r>
            <a:r>
              <a:rPr lang="cs-CZ" dirty="0"/>
              <a:t> </a:t>
            </a:r>
            <a:r>
              <a:rPr lang="en-US" dirty="0">
                <a:hlinkClick r:id="rId3"/>
              </a:rPr>
              <a:t>http://blogs.msdn.com/b/kaushal/archive/2013/08/03/ssl-handshake-and-https-bindings-on-iis.aspx</a:t>
            </a:r>
            <a:endParaRPr lang="cs-CZ" dirty="0"/>
          </a:p>
          <a:p>
            <a:endParaRPr lang="cs-CZ" dirty="0"/>
          </a:p>
          <a:p>
            <a:r>
              <a:rPr lang="en-US" dirty="0"/>
              <a:t>The Transport Layer Security (TLS) Protocol Version 1.2</a:t>
            </a:r>
            <a:r>
              <a:rPr lang="cs-CZ" dirty="0"/>
              <a:t> </a:t>
            </a:r>
            <a:r>
              <a:rPr lang="en-US" dirty="0">
                <a:hlinkClick r:id="rId4"/>
              </a:rPr>
              <a:t>http://tools.ietf.org/html/rfc5246</a:t>
            </a:r>
            <a:endParaRPr lang="cs-CZ" dirty="0"/>
          </a:p>
          <a:p>
            <a:endParaRPr lang="en-US" dirty="0"/>
          </a:p>
          <a:p>
            <a:r>
              <a:rPr lang="en-US" dirty="0"/>
              <a:t>Transmission Control Protocol</a:t>
            </a:r>
            <a:r>
              <a:rPr lang="cs-CZ" dirty="0"/>
              <a:t> </a:t>
            </a:r>
            <a:r>
              <a:rPr lang="en-US" dirty="0">
                <a:hlinkClick r:id="rId5"/>
              </a:rPr>
              <a:t>http://tools.ietf.org/html/rfc793</a:t>
            </a:r>
            <a:endParaRPr lang="cs-CZ" dirty="0"/>
          </a:p>
          <a:p>
            <a:endParaRPr lang="cs-CZ" dirty="0"/>
          </a:p>
          <a:p>
            <a:r>
              <a:rPr lang="en-US" dirty="0"/>
              <a:t>Internet Protocol</a:t>
            </a:r>
            <a:r>
              <a:rPr lang="cs-CZ" dirty="0"/>
              <a:t> </a:t>
            </a:r>
            <a:r>
              <a:rPr lang="en-US" dirty="0">
                <a:hlinkClick r:id="rId6"/>
              </a:rPr>
              <a:t>http://tools.ietf.org/html/rfc791</a:t>
            </a:r>
            <a:endParaRPr lang="cs-CZ" dirty="0"/>
          </a:p>
          <a:p>
            <a:endParaRPr lang="cs-CZ" dirty="0"/>
          </a:p>
          <a:p>
            <a:r>
              <a:rPr lang="en-US" dirty="0"/>
              <a:t>IP Authentication Header</a:t>
            </a:r>
            <a:r>
              <a:rPr lang="cs-CZ" dirty="0"/>
              <a:t> </a:t>
            </a:r>
            <a:r>
              <a:rPr lang="en-US" dirty="0">
                <a:hlinkClick r:id="rId7"/>
              </a:rPr>
              <a:t>http://tools.ietf.org/html/rfc4302</a:t>
            </a:r>
            <a:endParaRPr lang="cs-CZ" dirty="0"/>
          </a:p>
        </p:txBody>
      </p:sp>
    </p:spTree>
    <p:extLst>
      <p:ext uri="{BB962C8B-B14F-4D97-AF65-F5344CB8AC3E}">
        <p14:creationId xmlns:p14="http://schemas.microsoft.com/office/powerpoint/2010/main" val="43931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Labka</a:t>
            </a:r>
            <a:br>
              <a:rPr lang="cs-CZ" dirty="0"/>
            </a:br>
            <a:r>
              <a:rPr lang="cs-CZ" dirty="0" err="1"/>
              <a:t>kryptosystémy</a:t>
            </a:r>
            <a:endParaRPr lang="cs-CZ" dirty="0"/>
          </a:p>
        </p:txBody>
      </p:sp>
      <p:sp>
        <p:nvSpPr>
          <p:cNvPr id="3" name="Podnadpis 2"/>
          <p:cNvSpPr>
            <a:spLocks noGrp="1"/>
          </p:cNvSpPr>
          <p:nvPr>
            <p:ph type="subTitle" idx="1"/>
          </p:nvPr>
        </p:nvSpPr>
        <p:spPr/>
        <p:txBody>
          <a:bodyPr/>
          <a:lstStyle/>
          <a:p>
            <a:r>
              <a:rPr lang="cs-CZ" dirty="0"/>
              <a:t>Autor: Adam Lichnovský</a:t>
            </a:r>
            <a:endParaRPr lang="en-US" dirty="0"/>
          </a:p>
          <a:p>
            <a:r>
              <a:rPr lang="cs-CZ" dirty="0"/>
              <a:t>Datum: 3</a:t>
            </a:r>
            <a:r>
              <a:rPr lang="en-US" dirty="0"/>
              <a:t>.</a:t>
            </a:r>
            <a:r>
              <a:rPr lang="cs-CZ" dirty="0"/>
              <a:t>5</a:t>
            </a:r>
            <a:r>
              <a:rPr lang="en-US" dirty="0"/>
              <a:t>.2017</a:t>
            </a:r>
            <a:endParaRPr lang="cs-CZ" dirty="0"/>
          </a:p>
        </p:txBody>
      </p:sp>
    </p:spTree>
    <p:extLst>
      <p:ext uri="{BB962C8B-B14F-4D97-AF65-F5344CB8AC3E}">
        <p14:creationId xmlns:p14="http://schemas.microsoft.com/office/powerpoint/2010/main" val="35011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Security/Server Side TLS</a:t>
            </a:r>
            <a:r>
              <a:rPr lang="cs-CZ" dirty="0"/>
              <a:t> </a:t>
            </a:r>
            <a:r>
              <a:rPr lang="en-US" dirty="0">
                <a:hlinkClick r:id="rId2"/>
              </a:rPr>
              <a:t>https://wiki.mozilla.org/Security/Server_Side_TLS</a:t>
            </a:r>
            <a:endParaRPr lang="cs-CZ" dirty="0"/>
          </a:p>
          <a:p>
            <a:endParaRPr lang="en-US" dirty="0"/>
          </a:p>
          <a:p>
            <a:r>
              <a:rPr lang="en-US" dirty="0"/>
              <a:t>OpenSSL Ciphers</a:t>
            </a:r>
            <a:r>
              <a:rPr lang="cs-CZ" dirty="0"/>
              <a:t> </a:t>
            </a:r>
            <a:r>
              <a:rPr lang="en-US" dirty="0">
                <a:hlinkClick r:id="rId3"/>
              </a:rPr>
              <a:t>https://www.openssl.org/docs/manmaster/apps/ciphers.html</a:t>
            </a:r>
            <a:endParaRPr lang="cs-CZ" dirty="0"/>
          </a:p>
          <a:p>
            <a:endParaRPr lang="cs-CZ" dirty="0"/>
          </a:p>
          <a:p>
            <a:r>
              <a:rPr lang="cs-CZ" dirty="0"/>
              <a:t>Black </a:t>
            </a:r>
            <a:r>
              <a:rPr lang="cs-CZ" dirty="0" err="1"/>
              <a:t>Hat</a:t>
            </a:r>
            <a:r>
              <a:rPr lang="cs-CZ" dirty="0"/>
              <a:t> - </a:t>
            </a:r>
            <a:r>
              <a:rPr lang="cs-CZ" dirty="0" err="1"/>
              <a:t>Hacking</a:t>
            </a:r>
            <a:r>
              <a:rPr lang="cs-CZ" dirty="0"/>
              <a:t>  Windows </a:t>
            </a:r>
            <a:r>
              <a:rPr lang="cs-CZ" dirty="0" err="1"/>
              <a:t>Internals</a:t>
            </a:r>
            <a:r>
              <a:rPr lang="cs-CZ" dirty="0"/>
              <a:t> </a:t>
            </a:r>
            <a:r>
              <a:rPr lang="en-US" dirty="0">
                <a:hlinkClick r:id="rId4"/>
              </a:rPr>
              <a:t>https://www.blackhat.com/presentations/bh-europe-05/BH_EU_05-Cerrudo/BH_EU_05_Cerrudo.pdf</a:t>
            </a:r>
            <a:endParaRPr lang="cs-CZ" dirty="0"/>
          </a:p>
        </p:txBody>
      </p:sp>
    </p:spTree>
    <p:extLst>
      <p:ext uri="{BB962C8B-B14F-4D97-AF65-F5344CB8AC3E}">
        <p14:creationId xmlns:p14="http://schemas.microsoft.com/office/powerpoint/2010/main" val="227988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Otázky a odpovědi</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66933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Děkuji za pozornost</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222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oBSAH</a:t>
            </a:r>
            <a:endParaRPr lang="cs-CZ" dirty="0"/>
          </a:p>
        </p:txBody>
      </p:sp>
      <p:sp>
        <p:nvSpPr>
          <p:cNvPr id="3" name="Zástupný symbol pro obsah 2"/>
          <p:cNvSpPr>
            <a:spLocks noGrp="1"/>
          </p:cNvSpPr>
          <p:nvPr>
            <p:ph idx="1"/>
          </p:nvPr>
        </p:nvSpPr>
        <p:spPr/>
        <p:txBody>
          <a:bodyPr>
            <a:normAutofit/>
          </a:bodyPr>
          <a:lstStyle/>
          <a:p>
            <a:r>
              <a:rPr lang="cs-CZ" dirty="0">
                <a:effectLst/>
              </a:rPr>
              <a:t>Úvod</a:t>
            </a:r>
          </a:p>
          <a:p>
            <a:r>
              <a:rPr lang="cs-CZ" dirty="0">
                <a:effectLst/>
              </a:rPr>
              <a:t>Kryptografické systémy</a:t>
            </a:r>
          </a:p>
          <a:p>
            <a:r>
              <a:rPr lang="cs-CZ" dirty="0">
                <a:effectLst/>
              </a:rPr>
              <a:t>Obecný návrh kryptografického systému</a:t>
            </a:r>
          </a:p>
          <a:p>
            <a:r>
              <a:rPr lang="cs-CZ" dirty="0">
                <a:effectLst/>
              </a:rPr>
              <a:t>Public </a:t>
            </a:r>
            <a:r>
              <a:rPr lang="cs-CZ" dirty="0" err="1">
                <a:effectLst/>
              </a:rPr>
              <a:t>key</a:t>
            </a:r>
            <a:r>
              <a:rPr lang="cs-CZ" dirty="0">
                <a:effectLst/>
              </a:rPr>
              <a:t> in</a:t>
            </a:r>
            <a:r>
              <a:rPr lang="en-US" dirty="0">
                <a:effectLst/>
              </a:rPr>
              <a:t>f</a:t>
            </a:r>
            <a:r>
              <a:rPr lang="cs-CZ" dirty="0" err="1">
                <a:effectLst/>
              </a:rPr>
              <a:t>rastructure</a:t>
            </a:r>
            <a:r>
              <a:rPr lang="cs-CZ" dirty="0">
                <a:effectLst/>
              </a:rPr>
              <a:t> (PKI)</a:t>
            </a:r>
          </a:p>
          <a:p>
            <a:r>
              <a:rPr lang="cs-CZ" dirty="0">
                <a:effectLst/>
              </a:rPr>
              <a:t>Ukázka komunikace pomocí obecného kryptografického systému</a:t>
            </a:r>
          </a:p>
          <a:p>
            <a:r>
              <a:rPr lang="cs-CZ" dirty="0">
                <a:effectLst/>
              </a:rPr>
              <a:t>Ukázka komunikace pomocí </a:t>
            </a:r>
            <a:r>
              <a:rPr lang="en-US" dirty="0">
                <a:effectLst/>
              </a:rPr>
              <a:t>TLS_RSA_WITH_AES_128_CBC_SHA256</a:t>
            </a:r>
            <a:endParaRPr lang="cs-CZ" dirty="0">
              <a:effectLst/>
            </a:endParaRPr>
          </a:p>
          <a:p>
            <a:endParaRPr lang="cs-CZ" dirty="0">
              <a:effectLst/>
            </a:endParaRPr>
          </a:p>
        </p:txBody>
      </p:sp>
      <p:pic>
        <p:nvPicPr>
          <p:cNvPr id="9" name="Obrázek 8" descr="Výřez obrazovky"/>
          <p:cNvPicPr>
            <a:picLocks noChangeAspect="1"/>
          </p:cNvPicPr>
          <p:nvPr/>
        </p:nvPicPr>
        <p:blipFill>
          <a:blip r:embed="rId2"/>
          <a:stretch>
            <a:fillRect/>
          </a:stretch>
        </p:blipFill>
        <p:spPr>
          <a:xfrm>
            <a:off x="1141411" y="3200401"/>
            <a:ext cx="3231806" cy="2915915"/>
          </a:xfrm>
          <a:prstGeom prst="rect">
            <a:avLst/>
          </a:prstGeom>
        </p:spPr>
      </p:pic>
    </p:spTree>
    <p:extLst>
      <p:ext uri="{BB962C8B-B14F-4D97-AF65-F5344CB8AC3E}">
        <p14:creationId xmlns:p14="http://schemas.microsoft.com/office/powerpoint/2010/main" val="194156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a:t>
            </a:r>
          </a:p>
        </p:txBody>
      </p:sp>
      <p:sp>
        <p:nvSpPr>
          <p:cNvPr id="3" name="Zástupný symbol pro obsah 2"/>
          <p:cNvSpPr>
            <a:spLocks noGrp="1"/>
          </p:cNvSpPr>
          <p:nvPr>
            <p:ph idx="1"/>
          </p:nvPr>
        </p:nvSpPr>
        <p:spPr/>
        <p:txBody>
          <a:bodyPr>
            <a:normAutofit/>
          </a:bodyPr>
          <a:lstStyle/>
          <a:p>
            <a:r>
              <a:rPr lang="cs-CZ" dirty="0"/>
              <a:t>ÚVODNÍ SLOVO</a:t>
            </a:r>
          </a:p>
          <a:p>
            <a:r>
              <a:rPr lang="cs-CZ" dirty="0">
                <a:effectLst/>
              </a:rPr>
              <a:t>Ujasnění pojmů</a:t>
            </a:r>
          </a:p>
          <a:p>
            <a:r>
              <a:rPr lang="cs-CZ" dirty="0">
                <a:effectLst/>
              </a:rPr>
              <a:t>Rámec přednášky</a:t>
            </a:r>
          </a:p>
          <a:p>
            <a:r>
              <a:rPr lang="cs-CZ" dirty="0">
                <a:effectLst/>
              </a:rPr>
              <a:t>“Autor by si přál, aby toto pojednání přispělo k odstranění mnohých předsudků na jedné straně a mnohých povrchních a plytkých řečí na straně druhé.”</a:t>
            </a:r>
            <a:br>
              <a:rPr lang="en-US" dirty="0">
                <a:effectLst/>
              </a:rPr>
            </a:br>
            <a:r>
              <a:rPr lang="cs-CZ" dirty="0">
                <a:effectLst/>
              </a:rPr>
              <a:t> – </a:t>
            </a:r>
            <a:r>
              <a:rPr lang="cs-CZ" i="1" dirty="0">
                <a:effectLst/>
              </a:rPr>
              <a:t>Mnichov, 31.3. 1809, F.W.J. </a:t>
            </a:r>
            <a:r>
              <a:rPr lang="cs-CZ" i="1" dirty="0" err="1">
                <a:effectLst/>
              </a:rPr>
              <a:t>Schelling</a:t>
            </a:r>
            <a:endParaRPr lang="cs-CZ" dirty="0">
              <a:effectLst/>
            </a:endParaRPr>
          </a:p>
        </p:txBody>
      </p:sp>
      <p:pic>
        <p:nvPicPr>
          <p:cNvPr id="7" name="Obrázek 6" descr="Výřez obrazovky"/>
          <p:cNvPicPr>
            <a:picLocks noChangeAspect="1"/>
          </p:cNvPicPr>
          <p:nvPr/>
        </p:nvPicPr>
        <p:blipFill>
          <a:blip r:embed="rId2"/>
          <a:stretch>
            <a:fillRect/>
          </a:stretch>
        </p:blipFill>
        <p:spPr>
          <a:xfrm>
            <a:off x="1141411" y="2971800"/>
            <a:ext cx="3231806" cy="2915915"/>
          </a:xfrm>
          <a:prstGeom prst="rect">
            <a:avLst/>
          </a:prstGeom>
        </p:spPr>
      </p:pic>
    </p:spTree>
    <p:extLst>
      <p:ext uri="{BB962C8B-B14F-4D97-AF65-F5344CB8AC3E}">
        <p14:creationId xmlns:p14="http://schemas.microsoft.com/office/powerpoint/2010/main" val="18417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Kryptografické systémy</a:t>
            </a:r>
          </a:p>
          <a:p>
            <a:r>
              <a:rPr lang="cs-CZ" dirty="0">
                <a:effectLst/>
              </a:rPr>
              <a:t>V kryptografii Kryptografickými systémy myslíme balíky kryptografických algoritmů, které potřebujete pro implementaci konkrétní bezpečnostní služby. Nejčastěji k zajištění důvěrnosti a autentičnosti posílané zprávy (Zašifrováno a zapečetěno).</a:t>
            </a:r>
            <a:endParaRPr lang="en-US" dirty="0">
              <a:effectLst/>
            </a:endParaRPr>
          </a:p>
          <a:p>
            <a:r>
              <a:rPr lang="cs-CZ" dirty="0">
                <a:effectLst/>
              </a:rPr>
              <a:t>Běžně se k</a:t>
            </a:r>
            <a:r>
              <a:rPr lang="en-US" dirty="0" err="1">
                <a:effectLst/>
              </a:rPr>
              <a:t>ryptosyst</a:t>
            </a:r>
            <a:r>
              <a:rPr lang="cs-CZ" dirty="0">
                <a:effectLst/>
              </a:rPr>
              <a:t>é</a:t>
            </a:r>
            <a:r>
              <a:rPr lang="en-US" dirty="0">
                <a:effectLst/>
              </a:rPr>
              <a:t>m</a:t>
            </a:r>
            <a:r>
              <a:rPr lang="cs-CZ" dirty="0">
                <a:effectLst/>
              </a:rPr>
              <a:t>y</a:t>
            </a:r>
            <a:r>
              <a:rPr lang="en-US" dirty="0">
                <a:effectLst/>
              </a:rPr>
              <a:t> </a:t>
            </a:r>
            <a:r>
              <a:rPr lang="cs-CZ" dirty="0">
                <a:effectLst/>
              </a:rPr>
              <a:t>skládají ze tří algoritmů</a:t>
            </a:r>
            <a:r>
              <a:rPr lang="en-US" dirty="0">
                <a:effectLst/>
              </a:rPr>
              <a:t>:</a:t>
            </a:r>
          </a:p>
          <a:p>
            <a:pPr lvl="1"/>
            <a:r>
              <a:rPr lang="cs-CZ" dirty="0">
                <a:effectLst/>
              </a:rPr>
              <a:t>Algoritmus pro generovaní klíčů</a:t>
            </a:r>
            <a:r>
              <a:rPr lang="en-US" dirty="0">
                <a:effectLst/>
              </a:rPr>
              <a:t>, </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a:p>
            <a:endParaRPr lang="en-US" dirty="0">
              <a:effectLst/>
            </a:endParaRPr>
          </a:p>
          <a:p>
            <a:r>
              <a:rPr lang="cs-CZ" dirty="0">
                <a:effectLst/>
              </a:rPr>
              <a:t>Termín šifra</a:t>
            </a:r>
            <a:r>
              <a:rPr lang="en-US" dirty="0">
                <a:effectLst/>
              </a:rPr>
              <a:t>(</a:t>
            </a:r>
            <a:r>
              <a:rPr lang="cs-CZ" dirty="0" err="1">
                <a:effectLst/>
              </a:rPr>
              <a:t>cipher</a:t>
            </a:r>
            <a:r>
              <a:rPr lang="cs-CZ" dirty="0">
                <a:effectLst/>
              </a:rPr>
              <a:t>, </a:t>
            </a:r>
            <a:r>
              <a:rPr lang="en-US" dirty="0">
                <a:effectLst/>
              </a:rPr>
              <a:t>cypher) </a:t>
            </a:r>
            <a:r>
              <a:rPr lang="cs-CZ" dirty="0">
                <a:effectLst/>
              </a:rPr>
              <a:t>často označuje</a:t>
            </a:r>
            <a:r>
              <a:rPr lang="en-US" dirty="0">
                <a:effectLst/>
              </a:rPr>
              <a:t> p</a:t>
            </a:r>
            <a:r>
              <a:rPr lang="cs-CZ" dirty="0">
                <a:effectLst/>
              </a:rPr>
              <a:t>ár</a:t>
            </a:r>
            <a:r>
              <a:rPr lang="en-US" dirty="0">
                <a:effectLst/>
              </a:rPr>
              <a:t> </a:t>
            </a:r>
            <a:r>
              <a:rPr lang="en-US" dirty="0" err="1">
                <a:effectLst/>
              </a:rPr>
              <a:t>algoritm</a:t>
            </a:r>
            <a:r>
              <a:rPr lang="cs-CZ" dirty="0">
                <a:effectLst/>
              </a:rPr>
              <a:t>ů</a:t>
            </a:r>
            <a:r>
              <a:rPr lang="en-US" dirty="0">
                <a:effectLst/>
              </a:rPr>
              <a:t>,</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p:txBody>
      </p:sp>
    </p:spTree>
    <p:extLst>
      <p:ext uri="{BB962C8B-B14F-4D97-AF65-F5344CB8AC3E}">
        <p14:creationId xmlns:p14="http://schemas.microsoft.com/office/powerpoint/2010/main" val="204469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Šifry</a:t>
            </a:r>
          </a:p>
          <a:p>
            <a:r>
              <a:rPr lang="cs-CZ" dirty="0">
                <a:effectLst/>
              </a:rPr>
              <a:t>Šifra je jakákoliv metoda zašifrování textu při zachování čitelnosti a významu</a:t>
            </a:r>
            <a:r>
              <a:rPr lang="en-US" dirty="0">
                <a:effectLst/>
              </a:rPr>
              <a:t>. </a:t>
            </a:r>
            <a:r>
              <a:rPr lang="cs-CZ" dirty="0">
                <a:effectLst/>
              </a:rPr>
              <a:t>Často se šifrou označuje zašifrovaný text zprávy, přesto dále budeme  preferovat označení kryptogram</a:t>
            </a:r>
            <a:r>
              <a:rPr lang="en-US" dirty="0">
                <a:effectLst/>
              </a:rPr>
              <a:t>. </a:t>
            </a:r>
          </a:p>
          <a:p>
            <a:pPr marL="0" indent="0">
              <a:buNone/>
            </a:pPr>
            <a:r>
              <a:rPr lang="cs-CZ" sz="2800" dirty="0">
                <a:effectLst/>
              </a:rPr>
              <a:t>Kryptogram</a:t>
            </a:r>
          </a:p>
          <a:p>
            <a:r>
              <a:rPr lang="cs-CZ" dirty="0">
                <a:effectLst/>
              </a:rPr>
              <a:t>zašifrovaný text zprávy</a:t>
            </a:r>
          </a:p>
          <a:p>
            <a:endParaRPr lang="cs-CZ" dirty="0">
              <a:effectLst/>
            </a:endParaRPr>
          </a:p>
          <a:p>
            <a:endParaRPr lang="cs-CZ" dirty="0">
              <a:effectLst/>
            </a:endParaRPr>
          </a:p>
          <a:p>
            <a:pPr marL="0" indent="0">
              <a:buNone/>
            </a:pPr>
            <a:endParaRPr lang="cs-CZ" dirty="0">
              <a:effectLst/>
            </a:endParaRPr>
          </a:p>
          <a:p>
            <a:endParaRPr lang="cs-CZ" dirty="0">
              <a:effectLst/>
            </a:endParaRPr>
          </a:p>
          <a:p>
            <a:endParaRPr lang="cs-CZ" dirty="0">
              <a:effectLst/>
            </a:endParaRPr>
          </a:p>
          <a:p>
            <a:endParaRPr lang="en-US" dirty="0">
              <a:effectLst/>
            </a:endParaRPr>
          </a:p>
        </p:txBody>
      </p:sp>
      <p:pic>
        <p:nvPicPr>
          <p:cNvPr id="5" name="Obrázek 4"/>
          <p:cNvPicPr>
            <a:picLocks noChangeAspect="1"/>
          </p:cNvPicPr>
          <p:nvPr/>
        </p:nvPicPr>
        <p:blipFill>
          <a:blip r:embed="rId3"/>
          <a:stretch>
            <a:fillRect/>
          </a:stretch>
        </p:blipFill>
        <p:spPr>
          <a:xfrm>
            <a:off x="0" y="4292600"/>
            <a:ext cx="6019800" cy="2565400"/>
          </a:xfrm>
          <a:prstGeom prst="rect">
            <a:avLst/>
          </a:prstGeom>
        </p:spPr>
      </p:pic>
      <p:pic>
        <p:nvPicPr>
          <p:cNvPr id="7" name="Obrázek 6"/>
          <p:cNvPicPr>
            <a:picLocks noChangeAspect="1"/>
          </p:cNvPicPr>
          <p:nvPr/>
        </p:nvPicPr>
        <p:blipFill>
          <a:blip r:embed="rId4"/>
          <a:stretch>
            <a:fillRect/>
          </a:stretch>
        </p:blipFill>
        <p:spPr>
          <a:xfrm>
            <a:off x="6219882" y="4312920"/>
            <a:ext cx="5972118" cy="2545080"/>
          </a:xfrm>
          <a:prstGeom prst="rect">
            <a:avLst/>
          </a:prstGeom>
        </p:spPr>
      </p:pic>
    </p:spTree>
    <p:extLst>
      <p:ext uri="{BB962C8B-B14F-4D97-AF65-F5344CB8AC3E}">
        <p14:creationId xmlns:p14="http://schemas.microsoft.com/office/powerpoint/2010/main" val="308081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Obecný návrh kryptografického systému</a:t>
            </a: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4275935"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endParaRPr lang="en-US" sz="1600" dirty="0"/>
          </a:p>
          <a:p>
            <a:r>
              <a:rPr lang="en-US" sz="1600" b="1" dirty="0"/>
              <a:t>Q</a:t>
            </a:r>
            <a:r>
              <a:rPr lang="en-US" sz="1600" dirty="0"/>
              <a:t> – </a:t>
            </a:r>
            <a:r>
              <a:rPr lang="cs-CZ" sz="1600" dirty="0"/>
              <a:t>Pečetící </a:t>
            </a:r>
            <a:r>
              <a:rPr lang="en-US" sz="1600" dirty="0"/>
              <a:t> </a:t>
            </a:r>
            <a:r>
              <a:rPr lang="cs-CZ" sz="1600" dirty="0"/>
              <a:t>(Podpisový) stroj</a:t>
            </a:r>
            <a:endParaRPr lang="en-US" sz="1600" dirty="0"/>
          </a:p>
          <a:p>
            <a:r>
              <a:rPr lang="en-US" sz="1600" b="1" dirty="0"/>
              <a:t>E</a:t>
            </a:r>
            <a:r>
              <a:rPr lang="en-US" sz="1600" dirty="0"/>
              <a:t> – </a:t>
            </a:r>
            <a:r>
              <a:rPr lang="cs-CZ" sz="1600" dirty="0"/>
              <a:t>Šifrovací stroj</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endParaRPr lang="en-US" sz="1600" dirty="0"/>
          </a:p>
          <a:p>
            <a:r>
              <a:rPr lang="en-US" sz="1600" b="1" dirty="0"/>
              <a:t>D</a:t>
            </a:r>
            <a:r>
              <a:rPr lang="en-US" sz="1600" dirty="0"/>
              <a:t> – De</a:t>
            </a:r>
            <a:r>
              <a:rPr lang="cs-CZ" sz="1600" dirty="0"/>
              <a:t>šifrovací</a:t>
            </a:r>
            <a:r>
              <a:rPr lang="en-US" sz="1600" dirty="0"/>
              <a:t> </a:t>
            </a:r>
            <a:r>
              <a:rPr lang="cs-CZ" sz="1600" dirty="0"/>
              <a:t>stroj</a:t>
            </a:r>
            <a:endParaRPr lang="en-US" sz="1600" dirty="0"/>
          </a:p>
          <a:p>
            <a:r>
              <a:rPr lang="en-US" sz="1600" b="1" dirty="0"/>
              <a:t>V</a:t>
            </a:r>
            <a:r>
              <a:rPr lang="en-US" sz="1600" dirty="0"/>
              <a:t> – </a:t>
            </a:r>
            <a:r>
              <a:rPr lang="cs-CZ" sz="1600" dirty="0"/>
              <a:t>Ověřovací</a:t>
            </a:r>
            <a:r>
              <a:rPr lang="en-US" sz="1600" dirty="0"/>
              <a:t> </a:t>
            </a:r>
            <a:r>
              <a:rPr lang="cs-CZ" sz="1600" dirty="0"/>
              <a:t>stroj</a:t>
            </a:r>
            <a:endParaRPr lang="en-US" sz="1600" dirty="0"/>
          </a:p>
        </p:txBody>
      </p:sp>
      <p:sp>
        <p:nvSpPr>
          <p:cNvPr id="58" name="TextBox 113"/>
          <p:cNvSpPr txBox="1"/>
          <p:nvPr/>
        </p:nvSpPr>
        <p:spPr>
          <a:xfrm>
            <a:off x="4290604" y="4466086"/>
            <a:ext cx="4191889" cy="1477328"/>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Veřejný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Privátní klíč</a:t>
            </a:r>
            <a:r>
              <a:rPr lang="en-US" sz="1600" dirty="0"/>
              <a:t> </a:t>
            </a:r>
            <a:r>
              <a:rPr lang="cs-CZ" sz="1600" dirty="0"/>
              <a:t>Evy</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25335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sp>
        <p:nvSpPr>
          <p:cNvPr id="3" name="Zástupný symbol pro obsah 2"/>
          <p:cNvSpPr>
            <a:spLocks noGrp="1"/>
          </p:cNvSpPr>
          <p:nvPr>
            <p:ph idx="1"/>
          </p:nvPr>
        </p:nvSpPr>
        <p:spPr/>
        <p:txBody>
          <a:bodyPr>
            <a:normAutofit/>
          </a:bodyPr>
          <a:lstStyle/>
          <a:p>
            <a:r>
              <a:rPr lang="en-US" dirty="0">
                <a:effectLst/>
              </a:rPr>
              <a:t>Public Key Infrastructure (PKI) – </a:t>
            </a:r>
            <a:r>
              <a:rPr lang="cs-CZ" dirty="0">
                <a:effectLst/>
              </a:rPr>
              <a:t>je systém pro tvorbu, ukládání a distribuci certifikátů, které jsou používané k ověření, zda konkrétní veřejný klíč patřící adekvátní entitě (uživatel, server, aplikace). PKI vytváří digitální certifikáty, ve kterých se mapuje veřejný klíč s entitou, následně certifikát uloží v centrálním repositáři. Pokud je potřeba je certifikát zrušen a odstraněn z repositáře</a:t>
            </a:r>
            <a:r>
              <a:rPr lang="en-US" dirty="0">
                <a:effectLst/>
              </a:rPr>
              <a:t>.</a:t>
            </a:r>
          </a:p>
          <a:p>
            <a:endParaRPr lang="en-US" dirty="0">
              <a:effectLst/>
            </a:endParaRPr>
          </a:p>
          <a:p>
            <a:pPr marL="0" indent="0">
              <a:buNone/>
            </a:pPr>
            <a:r>
              <a:rPr lang="en-US" dirty="0">
                <a:effectLst/>
              </a:rPr>
              <a:t>PKI :</a:t>
            </a:r>
          </a:p>
          <a:p>
            <a:pPr lvl="1"/>
            <a:r>
              <a:rPr lang="en-US" dirty="0">
                <a:effectLst/>
              </a:rPr>
              <a:t>CA – </a:t>
            </a:r>
            <a:r>
              <a:rPr lang="cs-CZ" dirty="0">
                <a:effectLst/>
              </a:rPr>
              <a:t>Certifikační autorita vydává a ověřuje </a:t>
            </a:r>
            <a:r>
              <a:rPr lang="en-US" dirty="0">
                <a:effectLst/>
              </a:rPr>
              <a:t>digital</a:t>
            </a:r>
            <a:r>
              <a:rPr lang="cs-CZ" dirty="0">
                <a:effectLst/>
              </a:rPr>
              <a:t>ní</a:t>
            </a:r>
            <a:r>
              <a:rPr lang="en-US" dirty="0">
                <a:effectLst/>
              </a:rPr>
              <a:t> </a:t>
            </a:r>
            <a:r>
              <a:rPr lang="cs-CZ" dirty="0">
                <a:effectLst/>
              </a:rPr>
              <a:t> certifikáty</a:t>
            </a:r>
            <a:endParaRPr lang="en-US" dirty="0">
              <a:effectLst/>
            </a:endParaRPr>
          </a:p>
          <a:p>
            <a:pPr lvl="1"/>
            <a:r>
              <a:rPr lang="en-US" dirty="0">
                <a:effectLst/>
              </a:rPr>
              <a:t>RA – </a:t>
            </a:r>
            <a:r>
              <a:rPr lang="cs-CZ" dirty="0">
                <a:effectLst/>
              </a:rPr>
              <a:t>Registrační</a:t>
            </a:r>
            <a:r>
              <a:rPr lang="en-US" dirty="0">
                <a:effectLst/>
              </a:rPr>
              <a:t> </a:t>
            </a:r>
            <a:r>
              <a:rPr lang="cs-CZ" dirty="0">
                <a:effectLst/>
              </a:rPr>
              <a:t>autorita</a:t>
            </a:r>
            <a:r>
              <a:rPr lang="en-US" dirty="0">
                <a:effectLst/>
              </a:rPr>
              <a:t> </a:t>
            </a:r>
            <a:r>
              <a:rPr lang="cs-CZ" dirty="0">
                <a:effectLst/>
              </a:rPr>
              <a:t>ověřuje</a:t>
            </a:r>
            <a:r>
              <a:rPr lang="en-US" dirty="0">
                <a:effectLst/>
              </a:rPr>
              <a:t> </a:t>
            </a:r>
            <a:r>
              <a:rPr lang="cs-CZ" dirty="0">
                <a:effectLst/>
              </a:rPr>
              <a:t>identitu entity</a:t>
            </a:r>
            <a:r>
              <a:rPr lang="en-US" dirty="0">
                <a:effectLst/>
              </a:rPr>
              <a:t> </a:t>
            </a:r>
            <a:r>
              <a:rPr lang="cs-CZ" dirty="0">
                <a:effectLst/>
              </a:rPr>
              <a:t>požadující informace od</a:t>
            </a:r>
            <a:r>
              <a:rPr lang="en-US" dirty="0">
                <a:effectLst/>
              </a:rPr>
              <a:t> CA</a:t>
            </a:r>
          </a:p>
          <a:p>
            <a:pPr lvl="1"/>
            <a:r>
              <a:rPr lang="en-US" dirty="0">
                <a:effectLst/>
              </a:rPr>
              <a:t>VA – </a:t>
            </a:r>
            <a:r>
              <a:rPr lang="cs-CZ" dirty="0">
                <a:effectLst/>
              </a:rPr>
              <a:t>Validační autorita ověřuje platnost vydaných certifikátů</a:t>
            </a:r>
            <a:endParaRPr lang="en-US" dirty="0">
              <a:effectLst/>
            </a:endParaRPr>
          </a:p>
          <a:p>
            <a:pPr lvl="1"/>
            <a:r>
              <a:rPr lang="en-US" dirty="0">
                <a:effectLst/>
              </a:rPr>
              <a:t>CD – Central directory—</a:t>
            </a:r>
            <a:r>
              <a:rPr lang="cs-CZ" dirty="0">
                <a:effectLst/>
              </a:rPr>
              <a:t>zabezpečené úložiště pro ukládání a indexaci certifikátů</a:t>
            </a:r>
            <a:endParaRPr lang="en-US" dirty="0">
              <a:effectLst/>
            </a:endParaRPr>
          </a:p>
          <a:p>
            <a:pPr lvl="1"/>
            <a:r>
              <a:rPr lang="en-US" dirty="0">
                <a:effectLst/>
              </a:rPr>
              <a:t>CMS – Certificate management system</a:t>
            </a:r>
          </a:p>
          <a:p>
            <a:pPr lvl="1"/>
            <a:r>
              <a:rPr lang="en-US" dirty="0">
                <a:effectLst/>
              </a:rPr>
              <a:t>CP – Certificate Policy</a:t>
            </a:r>
            <a:endParaRPr lang="cs-CZ" dirty="0">
              <a:effectLst/>
            </a:endParaRPr>
          </a:p>
        </p:txBody>
      </p:sp>
    </p:spTree>
    <p:extLst>
      <p:ext uri="{BB962C8B-B14F-4D97-AF65-F5344CB8AC3E}">
        <p14:creationId xmlns:p14="http://schemas.microsoft.com/office/powerpoint/2010/main" val="1384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grpSp>
        <p:nvGrpSpPr>
          <p:cNvPr id="6" name="Group 4"/>
          <p:cNvGrpSpPr/>
          <p:nvPr/>
        </p:nvGrpSpPr>
        <p:grpSpPr>
          <a:xfrm>
            <a:off x="566057" y="1770744"/>
            <a:ext cx="6471909" cy="4659086"/>
            <a:chOff x="381000" y="1221603"/>
            <a:chExt cx="3413312"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Entit</a:t>
              </a:r>
              <a:r>
                <a:rPr lang="cs-CZ" dirty="0">
                  <a:solidFill>
                    <a:schemeClr val="tx1"/>
                  </a:solidFill>
                </a:rPr>
                <a:t>a</a:t>
              </a:r>
              <a:r>
                <a:rPr lang="en-US" dirty="0">
                  <a:solidFill>
                    <a:schemeClr val="tx1"/>
                  </a:solidFill>
                </a:rPr>
                <a:t> </a:t>
              </a:r>
              <a:r>
                <a:rPr lang="cs-CZ" dirty="0">
                  <a:solidFill>
                    <a:schemeClr val="tx1"/>
                  </a:solidFill>
                </a:rPr>
                <a:t>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60544" y="3472703"/>
              <a:ext cx="1233768"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Aplikace Entity</a:t>
              </a:r>
              <a:br>
                <a:rPr lang="en-US" dirty="0">
                  <a:solidFill>
                    <a:schemeClr val="tx1"/>
                  </a:solidFill>
                </a:rPr>
              </a:br>
              <a:r>
                <a:rPr lang="cs-CZ" dirty="0">
                  <a:solidFill>
                    <a:schemeClr val="tx1"/>
                  </a:solidFill>
                </a:rPr>
                <a:t>s 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823632"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754874"/>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Entita požádá o vydání certifikátu od RA</a:t>
            </a:r>
            <a:endParaRPr lang="en-US" sz="1600" dirty="0"/>
          </a:p>
          <a:p>
            <a:pPr marL="228600" indent="-228600">
              <a:buFont typeface="+mj-lt"/>
              <a:buAutoNum type="arabicPeriod"/>
            </a:pPr>
            <a:r>
              <a:rPr lang="en-US" sz="1600" dirty="0"/>
              <a:t>RA </a:t>
            </a:r>
            <a:r>
              <a:rPr lang="cs-CZ" sz="1600" dirty="0"/>
              <a:t>schválí nebo zamítnou certifikační požadavek, a pokud RA schválí certifikační požadavek, pak  RA požádá CA o vydání certifikátu pro Entitu</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en-US" sz="1600" dirty="0" err="1"/>
              <a:t>Entitu</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en-US" sz="1600" dirty="0"/>
              <a:t>Entity </a:t>
            </a:r>
            <a:r>
              <a:rPr lang="cs-CZ" sz="1600" dirty="0"/>
              <a:t>přidá certifikát do úložiště aplikace</a:t>
            </a:r>
            <a:endParaRPr lang="en-US" sz="1600" dirty="0"/>
          </a:p>
          <a:p>
            <a:pPr marL="228600" indent="-228600">
              <a:buFont typeface="+mj-lt"/>
              <a:buAutoNum type="arabicPeriod"/>
            </a:pPr>
            <a:r>
              <a:rPr lang="cs-CZ" sz="1600" dirty="0"/>
              <a:t>Aplikace Entity požádá o ověření platnosti certifikátu</a:t>
            </a:r>
          </a:p>
          <a:p>
            <a:pPr marL="228600" indent="-228600">
              <a:buFont typeface="+mj-lt"/>
              <a:buAutoNum type="arabicPeriod"/>
            </a:pPr>
            <a:r>
              <a:rPr lang="en-US" sz="1600" dirty="0"/>
              <a:t>VA </a:t>
            </a:r>
            <a:r>
              <a:rPr lang="cs-CZ" sz="1600" dirty="0"/>
              <a:t>kdykoliv ověří platnost certifikátu Aplikace Entity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2031998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TM03457485[[fn=Síť]]</Template>
  <TotalTime>656</TotalTime>
  <Words>1475</Words>
  <Application>Microsoft Office PowerPoint</Application>
  <PresentationFormat>Širokoúhlá obrazovka</PresentationFormat>
  <Paragraphs>283</Paragraphs>
  <Slides>22</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Century Gothic</vt:lpstr>
      <vt:lpstr>Wingdings</vt:lpstr>
      <vt:lpstr>Síť</vt:lpstr>
      <vt:lpstr>Prezentace aplikace PowerPoint</vt:lpstr>
      <vt:lpstr>Labka kryptosystémy</vt:lpstr>
      <vt:lpstr>oBSAH</vt:lpstr>
      <vt:lpstr>ÚVOD</vt:lpstr>
      <vt:lpstr>Kryptografické systémy</vt:lpstr>
      <vt:lpstr>Kryptografické systémy</vt:lpstr>
      <vt:lpstr>Obecný návrh kryptografického systému</vt:lpstr>
      <vt:lpstr>Public key instrastructure (PKI)</vt:lpstr>
      <vt:lpstr>Public key instrastructure (PKI)</vt:lpstr>
      <vt:lpstr>obecný kryptografický systém</vt:lpstr>
      <vt:lpstr>obecný kryptografický systém</vt:lpstr>
      <vt:lpstr>obecný kryptografický systém</vt:lpstr>
      <vt:lpstr>Příklad TLS_RSA_WITH_AES_128_CBC_SHA256 </vt:lpstr>
      <vt:lpstr>Příklad TLS_RSA_WITH_AES_128_CBC_SHA256 </vt:lpstr>
      <vt:lpstr>Příklad TLS_RSA_WITH_AES_128_CBC_SHA256 </vt:lpstr>
      <vt:lpstr>Příklad TLS_RSA_WITH_AES_128_CBC_SHA256 </vt:lpstr>
      <vt:lpstr>Příklad TLS_RSA_WITH_AES_128_CBC_SHA256 </vt:lpstr>
      <vt:lpstr>Odkazy</vt:lpstr>
      <vt:lpstr>Odkazy</vt:lpstr>
      <vt:lpstr>Odkazy</vt:lpstr>
      <vt:lpstr>kryptosystémy</vt:lpstr>
      <vt:lpstr>kryptosystémy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Labka Uvod do Neuronovych siti</dc:title>
  <dc:creator>Adam Lichnovsky</dc:creator>
  <cp:keywords>kryptosystem;kryptografie,steganografie;sifra;pki</cp:keywords>
  <cp:lastModifiedBy>Adam Lichnovsky</cp:lastModifiedBy>
  <cp:revision>92</cp:revision>
  <dcterms:created xsi:type="dcterms:W3CDTF">2017-04-17T18:01:20Z</dcterms:created>
  <dcterms:modified xsi:type="dcterms:W3CDTF">2017-05-03T22:06:28Z</dcterms:modified>
</cp:coreProperties>
</file>